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2"/>
  </p:sldMasterIdLst>
  <p:notesMasterIdLst>
    <p:notesMasterId r:id="rId19"/>
  </p:notesMasterIdLst>
  <p:handoutMasterIdLst>
    <p:handoutMasterId r:id="rId20"/>
  </p:handoutMasterIdLst>
  <p:sldIdLst>
    <p:sldId id="256" r:id="rId3"/>
    <p:sldId id="260" r:id="rId4"/>
    <p:sldId id="257" r:id="rId5"/>
    <p:sldId id="258" r:id="rId6"/>
    <p:sldId id="259" r:id="rId7"/>
    <p:sldId id="262" r:id="rId8"/>
    <p:sldId id="271" r:id="rId9"/>
    <p:sldId id="27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61" r:id="rId18"/>
  </p:sldIdLst>
  <p:sldSz cx="10160000" cy="5715000"/>
  <p:notesSz cx="6858000" cy="9144000"/>
  <p:defaultTextStyle>
    <a:defPPr>
      <a:defRPr lang="zh-CN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4BB4E05-F544-4467-A5CE-DBB47BBB4392}">
          <p14:sldIdLst>
            <p14:sldId id="256"/>
            <p14:sldId id="260"/>
            <p14:sldId id="257"/>
            <p14:sldId id="258"/>
            <p14:sldId id="259"/>
            <p14:sldId id="262"/>
            <p14:sldId id="271"/>
            <p14:sldId id="272"/>
            <p14:sldId id="264"/>
            <p14:sldId id="265"/>
            <p14:sldId id="266"/>
            <p14:sldId id="267"/>
            <p14:sldId id="268"/>
            <p14:sldId id="269"/>
            <p14:sldId id="27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5381"/>
    <a:srgbClr val="292929"/>
    <a:srgbClr val="131856"/>
    <a:srgbClr val="173457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003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4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8DF67E-FBF4-4561-88AF-07ED4F544821}" type="doc">
      <dgm:prSet loTypeId="urn:microsoft.com/office/officeart/2005/8/layout/hChevron3" loCatId="process" qsTypeId="urn:microsoft.com/office/officeart/2005/8/quickstyle/simple1" qsCatId="simple" csTypeId="urn:microsoft.com/office/officeart/2005/8/colors/colorful4" csCatId="colorful" phldr="1"/>
      <dgm:spPr/>
    </dgm:pt>
    <dgm:pt modelId="{A5B5B3A8-FFC1-4E4D-B14A-22552360491F}">
      <dgm:prSet phldrT="[Text]"/>
      <dgm:spPr/>
      <dgm:t>
        <a:bodyPr/>
        <a:lstStyle/>
        <a:p>
          <a:r>
            <a:rPr lang="en-US" dirty="0" smtClean="0"/>
            <a:t>Commit</a:t>
          </a:r>
          <a:endParaRPr lang="en-US" dirty="0"/>
        </a:p>
      </dgm:t>
    </dgm:pt>
    <dgm:pt modelId="{30C85A3D-DF2F-4C5D-BAF9-928F5F71D7FE}" type="parTrans" cxnId="{05F9D37D-CFA8-4F19-BEC2-258DE1C2397C}">
      <dgm:prSet/>
      <dgm:spPr/>
      <dgm:t>
        <a:bodyPr/>
        <a:lstStyle/>
        <a:p>
          <a:endParaRPr lang="en-US"/>
        </a:p>
      </dgm:t>
    </dgm:pt>
    <dgm:pt modelId="{2E97DE38-F6F0-4381-A369-DEEFE26F0112}" type="sibTrans" cxnId="{05F9D37D-CFA8-4F19-BEC2-258DE1C2397C}">
      <dgm:prSet/>
      <dgm:spPr/>
      <dgm:t>
        <a:bodyPr/>
        <a:lstStyle/>
        <a:p>
          <a:endParaRPr lang="en-US"/>
        </a:p>
      </dgm:t>
    </dgm:pt>
    <dgm:pt modelId="{B4CCB4FB-35A1-4AC9-8F38-3BBCC87B1808}">
      <dgm:prSet phldrT="[Text]"/>
      <dgm:spPr/>
      <dgm:t>
        <a:bodyPr/>
        <a:lstStyle/>
        <a:p>
          <a:r>
            <a:rPr lang="en-US" dirty="0" smtClean="0"/>
            <a:t>Build</a:t>
          </a:r>
          <a:endParaRPr lang="en-US" dirty="0"/>
        </a:p>
      </dgm:t>
    </dgm:pt>
    <dgm:pt modelId="{80104DE8-A60D-42E9-B11A-5E9EA9D87128}" type="parTrans" cxnId="{DFC283E5-D671-446F-A049-D7EE0D0C43E0}">
      <dgm:prSet/>
      <dgm:spPr/>
      <dgm:t>
        <a:bodyPr/>
        <a:lstStyle/>
        <a:p>
          <a:endParaRPr lang="en-US"/>
        </a:p>
      </dgm:t>
    </dgm:pt>
    <dgm:pt modelId="{DA7E04FA-D6D5-45DA-A51F-758A81534CCC}" type="sibTrans" cxnId="{DFC283E5-D671-446F-A049-D7EE0D0C43E0}">
      <dgm:prSet/>
      <dgm:spPr/>
      <dgm:t>
        <a:bodyPr/>
        <a:lstStyle/>
        <a:p>
          <a:endParaRPr lang="en-US"/>
        </a:p>
      </dgm:t>
    </dgm:pt>
    <dgm:pt modelId="{53766623-B435-4704-8252-A50F73418103}">
      <dgm:prSet phldrT="[Text]"/>
      <dgm:spPr/>
      <dgm:t>
        <a:bodyPr/>
        <a:lstStyle/>
        <a:p>
          <a:r>
            <a:rPr lang="en-US" dirty="0" smtClean="0"/>
            <a:t>Test</a:t>
          </a:r>
        </a:p>
      </dgm:t>
    </dgm:pt>
    <dgm:pt modelId="{1C86B90D-2139-4323-8BFB-210D4AB54E7F}" type="parTrans" cxnId="{B562970E-F06C-45E7-B837-9C58E08E05BA}">
      <dgm:prSet/>
      <dgm:spPr/>
      <dgm:t>
        <a:bodyPr/>
        <a:lstStyle/>
        <a:p>
          <a:endParaRPr lang="en-US"/>
        </a:p>
      </dgm:t>
    </dgm:pt>
    <dgm:pt modelId="{93AA4960-33DD-4B43-AC0D-E5E6C593CC28}" type="sibTrans" cxnId="{B562970E-F06C-45E7-B837-9C58E08E05BA}">
      <dgm:prSet/>
      <dgm:spPr/>
      <dgm:t>
        <a:bodyPr/>
        <a:lstStyle/>
        <a:p>
          <a:endParaRPr lang="en-US"/>
        </a:p>
      </dgm:t>
    </dgm:pt>
    <dgm:pt modelId="{9FB8C890-4F6E-4A57-8A86-D18C38CDDD83}">
      <dgm:prSet phldrT="[Text]"/>
      <dgm:spPr/>
      <dgm:t>
        <a:bodyPr/>
        <a:lstStyle/>
        <a:p>
          <a:r>
            <a:rPr lang="en-US" dirty="0" smtClean="0"/>
            <a:t>Deploy</a:t>
          </a:r>
        </a:p>
      </dgm:t>
    </dgm:pt>
    <dgm:pt modelId="{1FB0372C-9B1B-48CB-BF28-A6DEAF829221}" type="parTrans" cxnId="{A729C00E-F52A-401E-B22C-9690A3A01930}">
      <dgm:prSet/>
      <dgm:spPr/>
      <dgm:t>
        <a:bodyPr/>
        <a:lstStyle/>
        <a:p>
          <a:endParaRPr lang="en-US"/>
        </a:p>
      </dgm:t>
    </dgm:pt>
    <dgm:pt modelId="{D4DD0D55-DE90-4885-8460-9C02C7702B01}" type="sibTrans" cxnId="{A729C00E-F52A-401E-B22C-9690A3A01930}">
      <dgm:prSet/>
      <dgm:spPr/>
      <dgm:t>
        <a:bodyPr/>
        <a:lstStyle/>
        <a:p>
          <a:endParaRPr lang="en-US"/>
        </a:p>
      </dgm:t>
    </dgm:pt>
    <dgm:pt modelId="{6DDAB7F3-153E-49A2-B46B-2279ACF8107C}" type="pres">
      <dgm:prSet presAssocID="{358DF67E-FBF4-4561-88AF-07ED4F544821}" presName="Name0" presStyleCnt="0">
        <dgm:presLayoutVars>
          <dgm:dir/>
          <dgm:resizeHandles val="exact"/>
        </dgm:presLayoutVars>
      </dgm:prSet>
      <dgm:spPr/>
    </dgm:pt>
    <dgm:pt modelId="{E845E600-ACDB-4153-90E0-E91256E3F7C4}" type="pres">
      <dgm:prSet presAssocID="{A5B5B3A8-FFC1-4E4D-B14A-22552360491F}" presName="parTxOnly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065DED-F528-41CA-8461-A018B113F339}" type="pres">
      <dgm:prSet presAssocID="{2E97DE38-F6F0-4381-A369-DEEFE26F0112}" presName="parSpace" presStyleCnt="0"/>
      <dgm:spPr/>
    </dgm:pt>
    <dgm:pt modelId="{581F4F42-2B20-40DC-91E8-407B78E3A86B}" type="pres">
      <dgm:prSet presAssocID="{B4CCB4FB-35A1-4AC9-8F38-3BBCC87B1808}" presName="parTxOnly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D26340-607D-45FB-BF5F-9DF4FD40B13C}" type="pres">
      <dgm:prSet presAssocID="{DA7E04FA-D6D5-45DA-A51F-758A81534CCC}" presName="parSpace" presStyleCnt="0"/>
      <dgm:spPr/>
    </dgm:pt>
    <dgm:pt modelId="{B9691357-3E73-47B7-886C-CAC05251AD69}" type="pres">
      <dgm:prSet presAssocID="{53766623-B435-4704-8252-A50F73418103}" presName="parTxOnly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6B05C3-569E-41B9-B4A7-BF04B4C5596E}" type="pres">
      <dgm:prSet presAssocID="{93AA4960-33DD-4B43-AC0D-E5E6C593CC28}" presName="parSpace" presStyleCnt="0"/>
      <dgm:spPr/>
    </dgm:pt>
    <dgm:pt modelId="{0143F8A8-069D-4553-9EA1-847B5C3B8E3B}" type="pres">
      <dgm:prSet presAssocID="{9FB8C890-4F6E-4A57-8A86-D18C38CDDD83}" presName="parTxOnly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0CC5C63-CF4D-4C68-AE38-D4405ED0CB04}" type="presOf" srcId="{B4CCB4FB-35A1-4AC9-8F38-3BBCC87B1808}" destId="{581F4F42-2B20-40DC-91E8-407B78E3A86B}" srcOrd="0" destOrd="0" presId="urn:microsoft.com/office/officeart/2005/8/layout/hChevron3"/>
    <dgm:cxn modelId="{C223EE56-B0B4-4B1F-BFED-D9B3CA9785F2}" type="presOf" srcId="{53766623-B435-4704-8252-A50F73418103}" destId="{B9691357-3E73-47B7-886C-CAC05251AD69}" srcOrd="0" destOrd="0" presId="urn:microsoft.com/office/officeart/2005/8/layout/hChevron3"/>
    <dgm:cxn modelId="{A729C00E-F52A-401E-B22C-9690A3A01930}" srcId="{358DF67E-FBF4-4561-88AF-07ED4F544821}" destId="{9FB8C890-4F6E-4A57-8A86-D18C38CDDD83}" srcOrd="3" destOrd="0" parTransId="{1FB0372C-9B1B-48CB-BF28-A6DEAF829221}" sibTransId="{D4DD0D55-DE90-4885-8460-9C02C7702B01}"/>
    <dgm:cxn modelId="{05F9D37D-CFA8-4F19-BEC2-258DE1C2397C}" srcId="{358DF67E-FBF4-4561-88AF-07ED4F544821}" destId="{A5B5B3A8-FFC1-4E4D-B14A-22552360491F}" srcOrd="0" destOrd="0" parTransId="{30C85A3D-DF2F-4C5D-BAF9-928F5F71D7FE}" sibTransId="{2E97DE38-F6F0-4381-A369-DEEFE26F0112}"/>
    <dgm:cxn modelId="{8A832E5B-7DF3-48E5-BF45-D06EE5E2D2BE}" type="presOf" srcId="{A5B5B3A8-FFC1-4E4D-B14A-22552360491F}" destId="{E845E600-ACDB-4153-90E0-E91256E3F7C4}" srcOrd="0" destOrd="0" presId="urn:microsoft.com/office/officeart/2005/8/layout/hChevron3"/>
    <dgm:cxn modelId="{81B071E9-9E6F-42FB-9657-303C84E722FA}" type="presOf" srcId="{9FB8C890-4F6E-4A57-8A86-D18C38CDDD83}" destId="{0143F8A8-069D-4553-9EA1-847B5C3B8E3B}" srcOrd="0" destOrd="0" presId="urn:microsoft.com/office/officeart/2005/8/layout/hChevron3"/>
    <dgm:cxn modelId="{7CE1AEAB-EF30-4D6D-ACCD-E6903A4C0C50}" type="presOf" srcId="{358DF67E-FBF4-4561-88AF-07ED4F544821}" destId="{6DDAB7F3-153E-49A2-B46B-2279ACF8107C}" srcOrd="0" destOrd="0" presId="urn:microsoft.com/office/officeart/2005/8/layout/hChevron3"/>
    <dgm:cxn modelId="{B562970E-F06C-45E7-B837-9C58E08E05BA}" srcId="{358DF67E-FBF4-4561-88AF-07ED4F544821}" destId="{53766623-B435-4704-8252-A50F73418103}" srcOrd="2" destOrd="0" parTransId="{1C86B90D-2139-4323-8BFB-210D4AB54E7F}" sibTransId="{93AA4960-33DD-4B43-AC0D-E5E6C593CC28}"/>
    <dgm:cxn modelId="{DFC283E5-D671-446F-A049-D7EE0D0C43E0}" srcId="{358DF67E-FBF4-4561-88AF-07ED4F544821}" destId="{B4CCB4FB-35A1-4AC9-8F38-3BBCC87B1808}" srcOrd="1" destOrd="0" parTransId="{80104DE8-A60D-42E9-B11A-5E9EA9D87128}" sibTransId="{DA7E04FA-D6D5-45DA-A51F-758A81534CCC}"/>
    <dgm:cxn modelId="{17E34DC4-798A-49FB-9C35-AFF6A1001F21}" type="presParOf" srcId="{6DDAB7F3-153E-49A2-B46B-2279ACF8107C}" destId="{E845E600-ACDB-4153-90E0-E91256E3F7C4}" srcOrd="0" destOrd="0" presId="urn:microsoft.com/office/officeart/2005/8/layout/hChevron3"/>
    <dgm:cxn modelId="{57029A82-98F5-4F8B-9BDD-A771C008B479}" type="presParOf" srcId="{6DDAB7F3-153E-49A2-B46B-2279ACF8107C}" destId="{75065DED-F528-41CA-8461-A018B113F339}" srcOrd="1" destOrd="0" presId="urn:microsoft.com/office/officeart/2005/8/layout/hChevron3"/>
    <dgm:cxn modelId="{2417D1B5-7223-4787-99FB-7FB91B625234}" type="presParOf" srcId="{6DDAB7F3-153E-49A2-B46B-2279ACF8107C}" destId="{581F4F42-2B20-40DC-91E8-407B78E3A86B}" srcOrd="2" destOrd="0" presId="urn:microsoft.com/office/officeart/2005/8/layout/hChevron3"/>
    <dgm:cxn modelId="{A6AB0D79-855B-454B-962E-677FC1DDA9FC}" type="presParOf" srcId="{6DDAB7F3-153E-49A2-B46B-2279ACF8107C}" destId="{62D26340-607D-45FB-BF5F-9DF4FD40B13C}" srcOrd="3" destOrd="0" presId="urn:microsoft.com/office/officeart/2005/8/layout/hChevron3"/>
    <dgm:cxn modelId="{D09F0C81-ADE8-4C81-957A-783DD2142C5F}" type="presParOf" srcId="{6DDAB7F3-153E-49A2-B46B-2279ACF8107C}" destId="{B9691357-3E73-47B7-886C-CAC05251AD69}" srcOrd="4" destOrd="0" presId="urn:microsoft.com/office/officeart/2005/8/layout/hChevron3"/>
    <dgm:cxn modelId="{6268BC4A-7A5A-4BC1-859F-B6B847B8554E}" type="presParOf" srcId="{6DDAB7F3-153E-49A2-B46B-2279ACF8107C}" destId="{496B05C3-569E-41B9-B4A7-BF04B4C5596E}" srcOrd="5" destOrd="0" presId="urn:microsoft.com/office/officeart/2005/8/layout/hChevron3"/>
    <dgm:cxn modelId="{68B4ACA3-5FAC-4F4E-9E79-FC416FE048B2}" type="presParOf" srcId="{6DDAB7F3-153E-49A2-B46B-2279ACF8107C}" destId="{0143F8A8-069D-4553-9EA1-847B5C3B8E3B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45E600-ACDB-4153-90E0-E91256E3F7C4}">
      <dsp:nvSpPr>
        <dsp:cNvPr id="0" name=""/>
        <dsp:cNvSpPr/>
      </dsp:nvSpPr>
      <dsp:spPr>
        <a:xfrm>
          <a:off x="2607" y="0"/>
          <a:ext cx="2616413" cy="498240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Commit</a:t>
          </a:r>
          <a:endParaRPr lang="en-US" sz="2400" kern="1200" dirty="0"/>
        </a:p>
      </dsp:txBody>
      <dsp:txXfrm>
        <a:off x="2607" y="0"/>
        <a:ext cx="2491853" cy="498240"/>
      </dsp:txXfrm>
    </dsp:sp>
    <dsp:sp modelId="{581F4F42-2B20-40DC-91E8-407B78E3A86B}">
      <dsp:nvSpPr>
        <dsp:cNvPr id="0" name=""/>
        <dsp:cNvSpPr/>
      </dsp:nvSpPr>
      <dsp:spPr>
        <a:xfrm>
          <a:off x="2095738" y="0"/>
          <a:ext cx="2616413" cy="498240"/>
        </a:xfrm>
        <a:prstGeom prst="chevron">
          <a:avLst/>
        </a:prstGeom>
        <a:solidFill>
          <a:schemeClr val="accent4">
            <a:hueOff val="1444418"/>
            <a:satOff val="-13928"/>
            <a:lumOff val="-10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Build</a:t>
          </a:r>
          <a:endParaRPr lang="en-US" sz="2400" kern="1200" dirty="0"/>
        </a:p>
      </dsp:txBody>
      <dsp:txXfrm>
        <a:off x="2344858" y="0"/>
        <a:ext cx="2118173" cy="498240"/>
      </dsp:txXfrm>
    </dsp:sp>
    <dsp:sp modelId="{B9691357-3E73-47B7-886C-CAC05251AD69}">
      <dsp:nvSpPr>
        <dsp:cNvPr id="0" name=""/>
        <dsp:cNvSpPr/>
      </dsp:nvSpPr>
      <dsp:spPr>
        <a:xfrm>
          <a:off x="4188870" y="0"/>
          <a:ext cx="2616413" cy="498240"/>
        </a:xfrm>
        <a:prstGeom prst="chevron">
          <a:avLst/>
        </a:prstGeom>
        <a:solidFill>
          <a:schemeClr val="accent4">
            <a:hueOff val="2888837"/>
            <a:satOff val="-27855"/>
            <a:lumOff val="-215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Test</a:t>
          </a:r>
        </a:p>
      </dsp:txBody>
      <dsp:txXfrm>
        <a:off x="4437990" y="0"/>
        <a:ext cx="2118173" cy="498240"/>
      </dsp:txXfrm>
    </dsp:sp>
    <dsp:sp modelId="{0143F8A8-069D-4553-9EA1-847B5C3B8E3B}">
      <dsp:nvSpPr>
        <dsp:cNvPr id="0" name=""/>
        <dsp:cNvSpPr/>
      </dsp:nvSpPr>
      <dsp:spPr>
        <a:xfrm>
          <a:off x="6282001" y="0"/>
          <a:ext cx="2616413" cy="498240"/>
        </a:xfrm>
        <a:prstGeom prst="chevron">
          <a:avLst/>
        </a:prstGeom>
        <a:solidFill>
          <a:schemeClr val="accent4">
            <a:hueOff val="4333255"/>
            <a:satOff val="-41783"/>
            <a:lumOff val="-323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Deploy</a:t>
          </a:r>
        </a:p>
      </dsp:txBody>
      <dsp:txXfrm>
        <a:off x="6531121" y="0"/>
        <a:ext cx="2118173" cy="4982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CA21FB-965A-4F4B-8657-CBE751F5F066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AF2C1-FE3B-4058-AF79-1CC3556BEF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78197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842CC-1FD7-4F38-A7F7-8CBB2CE2AD3A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7CB4B-77CC-4954-A2F8-84D9AED8A9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53261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7CB4B-77CC-4954-A2F8-84D9AED8A92D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AA24679-5658-40CB-BC8F-707AAA42C9AA}" type="datetime4">
              <a:rPr lang="en-US" altLang="zh-CN" smtClean="0"/>
              <a:t>July 4, 2019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595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E7CB4B-77CC-4954-A2F8-84D9AED8A92D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CCA5D31-3A43-44F9-BD67-F6F4976D2D7E}" type="datetime4">
              <a:rPr lang="en-US" altLang="zh-CN" smtClean="0"/>
              <a:t>July 4, 2019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352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E7CB4B-77CC-4954-A2F8-84D9AED8A92D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6FA627D-DD08-4DC8-9250-65A50ACB7632}" type="datetime4">
              <a:rPr lang="en-US" altLang="zh-CN" smtClean="0"/>
              <a:t>July 4, 2019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493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0000" y="935303"/>
            <a:ext cx="7620000" cy="1989667"/>
          </a:xfrm>
        </p:spPr>
        <p:txBody>
          <a:bodyPr lIns="182880" anchor="b"/>
          <a:lstStyle>
            <a:lvl1pPr algn="ct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0000" y="3001698"/>
            <a:ext cx="7620000" cy="137980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 dirty="0" smtClean="0"/>
              <a:t>Click to edit Master subtitle style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60483-465C-492F-99DD-9FDE543BC0D8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>
                <a:cs typeface="Segoe UI" panose="020B0502040204020203" pitchFamily="34" charset="0"/>
              </a:rPr>
              <a:t>© 2013-2018 Huaxing YUAN, Distributed under CC-BY-3.0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46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B71A5-4F15-4EAC-87D1-8A493753519C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44684" y="489859"/>
            <a:ext cx="9316817" cy="405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11" name="Right Triangle 10"/>
          <p:cNvSpPr/>
          <p:nvPr userDrawn="1"/>
        </p:nvSpPr>
        <p:spPr>
          <a:xfrm rot="13500000">
            <a:off x="-137747" y="554922"/>
            <a:ext cx="275492" cy="27549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81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8 -1.11111E-6 L 0.02968 0.00028 L 3.33333E-6 -1.11111E-6 " pathEditMode="relative" rAng="0" ptsTypes="AAA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98500" y="5296960"/>
            <a:ext cx="2286000" cy="304271"/>
          </a:xfrm>
        </p:spPr>
        <p:txBody>
          <a:bodyPr/>
          <a:lstStyle/>
          <a:p>
            <a:fld id="{4F25D82C-CC39-4383-ADB6-CB8A2770B340}" type="datetime4">
              <a:rPr lang="en-US" altLang="zh-CN" smtClean="0"/>
              <a:t>July 4, 2019</a:t>
            </a:fld>
            <a:endParaRPr lang="zh-CN" alt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5500" y="5296960"/>
            <a:ext cx="3429000" cy="304271"/>
          </a:xfrm>
        </p:spPr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75500" y="5296960"/>
            <a:ext cx="2286000" cy="304271"/>
          </a:xfrm>
        </p:spPr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94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1" y="304271"/>
            <a:ext cx="2190750" cy="484319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1" y="304271"/>
            <a:ext cx="6445250" cy="484319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5CEE-6483-4A78-A6B0-C00609643346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26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tandar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98500" y="5296960"/>
            <a:ext cx="2286000" cy="304271"/>
          </a:xfrm>
        </p:spPr>
        <p:txBody>
          <a:bodyPr/>
          <a:lstStyle/>
          <a:p>
            <a:fld id="{854827B1-33AF-48AB-B411-7A216826FB93}" type="datetime4">
              <a:rPr lang="en-US" altLang="zh-CN" smtClean="0"/>
              <a:t>July 4, 2019</a:t>
            </a:fld>
            <a:endParaRPr lang="zh-CN" alt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5500" y="5296960"/>
            <a:ext cx="3429000" cy="304271"/>
          </a:xfrm>
        </p:spPr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75500" y="5296960"/>
            <a:ext cx="2286000" cy="304271"/>
          </a:xfrm>
        </p:spPr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18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tandar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98500" y="5296960"/>
            <a:ext cx="2286000" cy="304271"/>
          </a:xfrm>
        </p:spPr>
        <p:txBody>
          <a:bodyPr/>
          <a:lstStyle/>
          <a:p>
            <a:fld id="{85DE73CE-BCFB-427F-AD00-A60260522FEC}" type="datetime4">
              <a:rPr lang="en-US" altLang="zh-CN" smtClean="0"/>
              <a:t>July 4, 2019</a:t>
            </a:fld>
            <a:endParaRPr lang="zh-CN" alt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5500" y="5296960"/>
            <a:ext cx="3429000" cy="304271"/>
          </a:xfrm>
        </p:spPr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75500" y="5296960"/>
            <a:ext cx="2286000" cy="304271"/>
          </a:xfrm>
        </p:spPr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19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1463" indent="-271463">
              <a:lnSpc>
                <a:spcPct val="120000"/>
              </a:lnSpc>
              <a:spcAft>
                <a:spcPts val="0"/>
              </a:spcAft>
              <a:buClr>
                <a:schemeClr val="accent1">
                  <a:lumMod val="50000"/>
                </a:schemeClr>
              </a:buClr>
              <a:buSzPct val="75000"/>
              <a:buFont typeface="Segoe MDL2 Assets" panose="050A0102010101010101" pitchFamily="18" charset="0"/>
              <a:buChar char=""/>
              <a:tabLst/>
              <a:defRPr sz="1800" baseline="0"/>
            </a:lvl1pPr>
            <a:lvl2pPr marL="625475" indent="-263525">
              <a:lnSpc>
                <a:spcPct val="110000"/>
              </a:lnSpc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75000"/>
              <a:buFont typeface="Segoe MDL2 Assets" panose="050A0102010101010101" pitchFamily="18" charset="0"/>
              <a:buChar char=""/>
              <a:defRPr sz="1500"/>
            </a:lvl2pPr>
            <a:lvl3pPr marL="896938" indent="-211138">
              <a:lnSpc>
                <a:spcPct val="110000"/>
              </a:lnSpc>
              <a:spcAft>
                <a:spcPts val="0"/>
              </a:spcAft>
              <a:buClr>
                <a:srgbClr val="0070C0"/>
              </a:buClr>
              <a:buSzPct val="80000"/>
              <a:buFont typeface="Segoe MDL2 Assets" panose="050A0102010101010101" pitchFamily="18" charset="0"/>
              <a:buChar char=""/>
              <a:defRPr sz="1400"/>
            </a:lvl3pPr>
            <a:lvl4pPr marL="1200150" indent="-171450">
              <a:lnSpc>
                <a:spcPct val="100000"/>
              </a:lnSpc>
              <a:spcAft>
                <a:spcPts val="0"/>
              </a:spcAft>
              <a:buClr>
                <a:srgbClr val="00B0F0"/>
              </a:buClr>
              <a:buSzPct val="80000"/>
              <a:buFont typeface="Segoe MDL2 Assets" panose="050A0102010101010101" pitchFamily="18" charset="0"/>
              <a:buChar char=""/>
              <a:defRPr sz="1200"/>
            </a:lvl4pPr>
            <a:lvl5pPr>
              <a:lnSpc>
                <a:spcPct val="100000"/>
              </a:lnSpc>
              <a:spcAft>
                <a:spcPts val="0"/>
              </a:spcAft>
              <a:defRPr sz="1200"/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84FA-7635-4C3C-861A-206A28D745FA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44684" y="489859"/>
            <a:ext cx="9316817" cy="405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/>
            </a:lvl1pPr>
          </a:lstStyle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2" name="Right Triangle 1"/>
          <p:cNvSpPr/>
          <p:nvPr userDrawn="1"/>
        </p:nvSpPr>
        <p:spPr>
          <a:xfrm rot="13500000">
            <a:off x="-137747" y="554922"/>
            <a:ext cx="275492" cy="27549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672 -1.11111E-6 L 0.02672 0.00028 L 3.75E-6 -1.11111E-6 " pathEditMode="relative" rAng="0" ptsTypes="AAA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9" y="809485"/>
            <a:ext cx="8763000" cy="3021536"/>
          </a:xfrm>
        </p:spPr>
        <p:txBody>
          <a:bodyPr anchor="b"/>
          <a:lstStyle>
            <a:lvl1pPr algn="ctr">
              <a:defRPr sz="28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9" y="4209393"/>
            <a:ext cx="8763000" cy="865316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8E07A-CA73-4041-B46F-7742EE9E0ABC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983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5"/>
            <a:ext cx="4318000" cy="3626115"/>
          </a:xfrm>
        </p:spPr>
        <p:txBody>
          <a:bodyPr/>
          <a:lstStyle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zh-CN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5"/>
            <a:ext cx="4318000" cy="3626115"/>
          </a:xfrm>
        </p:spPr>
        <p:txBody>
          <a:bodyPr/>
          <a:lstStyle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zh-CN" alt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2D3AE-6905-4938-96FD-D7940AF8B129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44684" y="489859"/>
            <a:ext cx="9316817" cy="405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12" name="Right Triangle 11"/>
          <p:cNvSpPr/>
          <p:nvPr userDrawn="1"/>
        </p:nvSpPr>
        <p:spPr>
          <a:xfrm rot="13500000">
            <a:off x="-137747" y="554922"/>
            <a:ext cx="275492" cy="27549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4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8 -1.11111E-6 L 0.02968 0.00028 L 3.33333E-6 -1.11111E-6 " pathEditMode="relative" rAng="0" ptsTypes="AAA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850" y="1034388"/>
            <a:ext cx="4552950" cy="54120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850" y="1714500"/>
            <a:ext cx="4552950" cy="3443553"/>
          </a:xfrm>
        </p:spPr>
        <p:txBody>
          <a:bodyPr/>
          <a:lstStyle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zh-CN" alt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1" y="1034388"/>
            <a:ext cx="4686299" cy="54120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CN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1" y="1714500"/>
            <a:ext cx="4686299" cy="3443553"/>
          </a:xfrm>
        </p:spPr>
        <p:txBody>
          <a:bodyPr/>
          <a:lstStyle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zh-CN" alt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E446-A782-4390-8C00-567ED58DD789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144684" y="489859"/>
            <a:ext cx="9316817" cy="405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14" name="Right Triangle 13"/>
          <p:cNvSpPr/>
          <p:nvPr userDrawn="1"/>
        </p:nvSpPr>
        <p:spPr>
          <a:xfrm rot="13500000">
            <a:off x="-137747" y="554922"/>
            <a:ext cx="275492" cy="27549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8 -1.11111E-6 L 0.02968 0.00028 L 3.33333E-6 -1.11111E-6 " pathEditMode="relative" rAng="0" ptsTypes="AAA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4449-AE46-4C01-B2F3-3FC8C27FAD27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144684" y="489859"/>
            <a:ext cx="9316817" cy="405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10" name="Right Triangle 9"/>
          <p:cNvSpPr/>
          <p:nvPr userDrawn="1"/>
        </p:nvSpPr>
        <p:spPr>
          <a:xfrm rot="13500000">
            <a:off x="-137747" y="554922"/>
            <a:ext cx="275492" cy="27549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8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8 -1.11111E-6 L 0.02968 0.00028 L 3.33333E-6 -1.11111E-6 " pathEditMode="relative" rAng="0" ptsTypes="AAA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7B161-269D-47CC-9AB8-280832575626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916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spcAft>
                <a:spcPts val="0"/>
              </a:spcAft>
              <a:defRPr sz="1500"/>
            </a:lvl3pPr>
            <a:lvl4pPr>
              <a:spcAft>
                <a:spcPts val="0"/>
              </a:spcAft>
              <a:defRPr sz="1200"/>
            </a:lvl4pPr>
            <a:lvl5pPr>
              <a:spcAft>
                <a:spcPts val="0"/>
              </a:spcAft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zh-CN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E585C-B69F-48AF-BBEF-79E82BC449BF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44685" y="489859"/>
            <a:ext cx="3832004" cy="405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/>
            </a:lvl1pPr>
          </a:lstStyle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12" name="Right Triangle 11"/>
          <p:cNvSpPr/>
          <p:nvPr userDrawn="1"/>
        </p:nvSpPr>
        <p:spPr>
          <a:xfrm rot="13500000">
            <a:off x="-137747" y="554922"/>
            <a:ext cx="275492" cy="27549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77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9 -1.11111E-6 L 0.02969 0.00028 L 2.22222E-6 -1.11111E-6 " pathEditMode="relative" rAng="0" ptsTypes="AAA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76688" y="1164656"/>
            <a:ext cx="5898831" cy="3719551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937" y="1707886"/>
            <a:ext cx="3276864" cy="3176323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CN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E7AE-CAB1-43A2-88C8-6CED6CF12A3B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44685" y="489859"/>
            <a:ext cx="3832004" cy="405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12" name="Right Triangle 11"/>
          <p:cNvSpPr/>
          <p:nvPr userDrawn="1"/>
        </p:nvSpPr>
        <p:spPr>
          <a:xfrm rot="13500000">
            <a:off x="-137747" y="554922"/>
            <a:ext cx="275492" cy="27549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3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69 -1.11111E-6 L 0.02969 0.00028 L 2.22222E-6 -1.11111E-6 " pathEditMode="relative" rAng="0" ptsTypes="AAA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684" y="489859"/>
            <a:ext cx="9316817" cy="405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CN" dirty="0" smtClean="0"/>
              <a:t>Click to edit Master title style</a:t>
            </a:r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8500" y="1001336"/>
            <a:ext cx="8763000" cy="4146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1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514350" marR="0" lvl="1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857250" marR="0" lvl="2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200150" marR="0" lvl="3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543050" marR="0" lvl="4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8500" y="5296960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1537D-6047-4AFB-A50B-C1A6110AC219}" type="datetime4">
              <a:rPr lang="en-US" altLang="zh-CN" smtClean="0"/>
              <a:t>July 4, 2019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60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smtClean="0">
                <a:cs typeface="Segoe UI" panose="020B0502040204020203" pitchFamily="34" charset="0"/>
              </a:rPr>
              <a:t>© 2013-2018 Huaxing YUAN, Distributed under CC-BY-3.0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75500" y="5296960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312825-04AF-4516-BAEB-6D04B522FBB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44927" y="55377"/>
            <a:ext cx="217333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THE HUMMINGBIRD PROJECT</a:t>
            </a:r>
            <a:endParaRPr lang="zh-CN" altLang="en-US" sz="105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5" y="55377"/>
            <a:ext cx="284992" cy="28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75" r:id="rId13"/>
    <p:sldLayoutId id="2147483688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0 L 0 0 L -0.02239 0 " pathEditMode="relative" ptsTypes="AAA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 0 L -0.02239 0 " pathEditMode="relative" ptsTypes="AAA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1" uiExpand="1" build="p">
        <p:tmplLst>
          <p:tmpl lvl="1">
            <p:tnLst>
              <p:par>
                <p:cTn presetID="0" presetClass="path" presetSubtype="0" accel="50000" decel="50000" fill="hold" nodeType="withEffect">
                  <p:stCondLst>
                    <p:cond delay="250"/>
                  </p:stCondLst>
                  <p:childTnLst>
                    <p:animMotion origin="layout" path="M 0 0 L 0 0 L -0.02239 0 " pathEditMode="relative" ptsTypes="AAA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</p:animMotion>
                  </p:childTnLst>
                </p:cTn>
              </p:par>
            </p:tnLst>
          </p:tmpl>
          <p:tmpl lvl="2">
            <p:tnLst>
              <p:par>
                <p:cTn presetID="0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0 0 L 0 0 L -0.02239 0 " pathEditMode="relative" ptsTypes="AAA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</p:animMotion>
                  </p:childTnLst>
                </p:cTn>
              </p:par>
            </p:tnLst>
          </p:tmpl>
          <p:tmpl lvl="3">
            <p:tnLst>
              <p:par>
                <p:cTn presetID="0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0 0 L 0 0 L -0.02239 0 " pathEditMode="relative" ptsTypes="AAA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</p:animMotion>
                  </p:childTnLst>
                </p:cTn>
              </p:par>
            </p:tnLst>
          </p:tmpl>
          <p:tmpl lvl="4">
            <p:tnLst>
              <p:par>
                <p:cTn presetID="0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0 0 L 0 0 L -0.02239 0 " pathEditMode="relative" ptsTypes="AAA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</p:animMotion>
                  </p:childTnLst>
                </p:cTn>
              </p:par>
            </p:tnLst>
          </p:tmpl>
          <p:tmpl lvl="5">
            <p:tnLst>
              <p:par>
                <p:cTn presetID="0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0 0 L 0 0 L -0.02239 0 " pathEditMode="relative" ptsTypes="AAA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</p:animMotion>
                  </p:childTnLst>
                </p:cTn>
              </p:par>
            </p:tnLst>
          </p:tmpl>
        </p:tmplLst>
      </p:bldP>
    </p:bldLst>
  </p:timing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200" kern="1200">
          <a:gradFill>
            <a:gsLst>
              <a:gs pos="0">
                <a:srgbClr val="165381"/>
              </a:gs>
              <a:gs pos="100000">
                <a:srgbClr val="00B0F0"/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271463" marR="0" indent="-271463" algn="l" defTabSz="685800" rtl="0" eaLnBrk="1" fontAlgn="auto" latinLnBrk="0" hangingPunct="1">
        <a:lnSpc>
          <a:spcPct val="90000"/>
        </a:lnSpc>
        <a:spcBef>
          <a:spcPts val="750"/>
        </a:spcBef>
        <a:spcAft>
          <a:spcPts val="600"/>
        </a:spcAft>
        <a:buClr>
          <a:schemeClr val="accent1">
            <a:lumMod val="50000"/>
          </a:schemeClr>
        </a:buClr>
        <a:buSzPct val="75000"/>
        <a:buFont typeface="Segoe MDL2 Assets" panose="050A0102010101010101" pitchFamily="18" charset="0"/>
        <a:buChar char="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marR="0" indent="-282575" algn="l" defTabSz="685800" rtl="0" eaLnBrk="1" fontAlgn="auto" latinLnBrk="0" hangingPunct="1">
        <a:lnSpc>
          <a:spcPct val="90000"/>
        </a:lnSpc>
        <a:spcBef>
          <a:spcPts val="375"/>
        </a:spcBef>
        <a:spcAft>
          <a:spcPts val="600"/>
        </a:spcAft>
        <a:buClr>
          <a:schemeClr val="accent1">
            <a:lumMod val="75000"/>
          </a:schemeClr>
        </a:buClr>
        <a:buSzPct val="80000"/>
        <a:buFont typeface="Segoe MDL2 Assets" panose="050A0102010101010101" pitchFamily="18" charset="0"/>
        <a:buChar char="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96938" marR="0" indent="-211138" algn="l" defTabSz="685800" rtl="0" eaLnBrk="1" fontAlgn="auto" latinLnBrk="0" hangingPunct="1">
        <a:lnSpc>
          <a:spcPct val="100000"/>
        </a:lnSpc>
        <a:spcBef>
          <a:spcPts val="375"/>
        </a:spcBef>
        <a:spcAft>
          <a:spcPts val="600"/>
        </a:spcAft>
        <a:buClr>
          <a:schemeClr val="accent1">
            <a:lumMod val="60000"/>
            <a:lumOff val="40000"/>
          </a:schemeClr>
        </a:buClr>
        <a:buSzPct val="80000"/>
        <a:buFont typeface="Segoe MDL2 Assets" panose="050A0102010101010101" pitchFamily="18" charset="0"/>
        <a:buChar char="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258888" marR="0" indent="-230188" algn="l" defTabSz="685800" rtl="0" eaLnBrk="1" fontAlgn="auto" latinLnBrk="0" hangingPunct="1">
        <a:lnSpc>
          <a:spcPct val="100000"/>
        </a:lnSpc>
        <a:spcBef>
          <a:spcPts val="375"/>
        </a:spcBef>
        <a:spcAft>
          <a:spcPts val="600"/>
        </a:spcAft>
        <a:buClr>
          <a:srgbClr val="00B0F0"/>
        </a:buClr>
        <a:buSzPct val="80000"/>
        <a:buFont typeface="Segoe MDL2 Assets" panose="050A0102010101010101" pitchFamily="18" charset="0"/>
        <a:buChar char="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611313" marR="0" indent="-239713" algn="l" defTabSz="685800" rtl="0" eaLnBrk="1" fontAlgn="auto" latinLnBrk="0" hangingPunct="1">
        <a:lnSpc>
          <a:spcPct val="100000"/>
        </a:lnSpc>
        <a:spcBef>
          <a:spcPts val="375"/>
        </a:spcBef>
        <a:spcAft>
          <a:spcPts val="60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huaxing-yuan.github.io/hummingbird.ui.doc" TargetMode="External"/><Relationship Id="rId3" Type="http://schemas.openxmlformats.org/officeDocument/2006/relationships/hyperlink" Target="https://huaxing-yuan.github.io/hummingbird.doc" TargetMode="External"/><Relationship Id="rId7" Type="http://schemas.openxmlformats.org/officeDocument/2006/relationships/hyperlink" Target="https://www.nuget.org/packages/Hummingbird.UI" TargetMode="External"/><Relationship Id="rId2" Type="http://schemas.openxmlformats.org/officeDocument/2006/relationships/hyperlink" Target="http://www.hummingbird-alm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huaxing-yuan.github.io/hummingbird.doc/html/R_Project_Hummingbird_Doc.htm" TargetMode="External"/><Relationship Id="rId5" Type="http://schemas.openxmlformats.org/officeDocument/2006/relationships/hyperlink" Target="https://www.nuget.org/packages/Hummingbird.TestFramework" TargetMode="External"/><Relationship Id="rId10" Type="http://schemas.openxmlformats.org/officeDocument/2006/relationships/hyperlink" Target="https://github.com/huaxing-yuan/hummingbird.ldap.client" TargetMode="External"/><Relationship Id="rId4" Type="http://schemas.openxmlformats.org/officeDocument/2006/relationships/hyperlink" Target="https://hummingbirdalm.azurewebsites.net/airlines/" TargetMode="External"/><Relationship Id="rId9" Type="http://schemas.openxmlformats.org/officeDocument/2006/relationships/hyperlink" Target="https://github.com/huaxing-yuan/smsc-simulator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08000" y="5190564"/>
            <a:ext cx="9144000" cy="52443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68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solidFill>
                  <a:schemeClr val="bg1"/>
                </a:solidFill>
              </a:rPr>
              <a:t>© 2013-2018 Huaxing YUAN, </a:t>
            </a:r>
            <a:r>
              <a:rPr lang="en-US" altLang="zh-CN" sz="1050" dirty="0" smtClean="0">
                <a:solidFill>
                  <a:schemeClr val="bg1"/>
                </a:solidFill>
              </a:rPr>
              <a:t>This presentation can be distributed </a:t>
            </a:r>
            <a:r>
              <a:rPr lang="en-US" altLang="zh-CN" sz="1050" dirty="0">
                <a:solidFill>
                  <a:schemeClr val="bg1"/>
                </a:solidFill>
              </a:rPr>
              <a:t>under </a:t>
            </a:r>
            <a:r>
              <a:rPr lang="en-US" altLang="zh-CN" sz="1050" dirty="0" smtClean="0">
                <a:solidFill>
                  <a:schemeClr val="bg1"/>
                </a:solidFill>
              </a:rPr>
              <a:t>CC BY 3.0 license</a:t>
            </a:r>
            <a:endParaRPr lang="zh-CN" altLang="en-US" sz="105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699" y="1516343"/>
            <a:ext cx="1399405" cy="139940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763291" y="1579405"/>
            <a:ext cx="4513606" cy="92333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+mj-lt"/>
              </a:rPr>
              <a:t>Hummingbird</a:t>
            </a:r>
            <a:endParaRPr lang="zh-CN" altLang="en-US" sz="5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37088" y="2502735"/>
            <a:ext cx="3256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latin typeface="+mj-lt"/>
              </a:rPr>
              <a:t>OBJECT-MODEL BASED TEST SOLUTION</a:t>
            </a:r>
            <a:endParaRPr lang="zh-CN" altLang="en-US" sz="14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9277368" y="5274904"/>
            <a:ext cx="749263" cy="355754"/>
            <a:chOff x="5921348" y="2906223"/>
            <a:chExt cx="2487546" cy="1181101"/>
          </a:xfrm>
        </p:grpSpPr>
        <p:pic>
          <p:nvPicPr>
            <p:cNvPr id="1027" name="Picture 3" descr="https://creativecommons.org/images/deed/attribution_icon_white_x2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7794" y="2906223"/>
              <a:ext cx="1181100" cy="1181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cc logo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21348" y="2906223"/>
              <a:ext cx="1181100" cy="1181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/>
          <p:cNvSpPr txBox="1"/>
          <p:nvPr/>
        </p:nvSpPr>
        <p:spPr>
          <a:xfrm>
            <a:off x="3806540" y="1516343"/>
            <a:ext cx="18998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latin typeface="+mj-lt"/>
              </a:rPr>
              <a:t>PROJECT CODENAME</a:t>
            </a:r>
            <a:endParaRPr lang="zh-CN" altLang="en-US"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1273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Hummingbird comes with an powerful automation engine.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That enables you to build automated test, run them and observe the test result in a graphical way.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Automated tests can also be executed with Hummingbird CLI and can be integrated with your favorite CI/CD platform.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E7AE-CAB1-43A2-88C8-6CED6CF12A3B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Automation</a:t>
            </a:r>
            <a:endParaRPr lang="en-US" dirty="0"/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" b="43"/>
          <a:stretch>
            <a:fillRect/>
          </a:stretch>
        </p:blipFill>
        <p:spPr>
          <a:xfrm>
            <a:off x="3976688" y="1165225"/>
            <a:ext cx="5899150" cy="32781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469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type="body" sz="half" idx="2"/>
          </p:nvPr>
        </p:nvSpPr>
        <p:spPr>
          <a:xfrm>
            <a:off x="285937" y="1439562"/>
            <a:ext cx="3276864" cy="3444647"/>
          </a:xfrm>
        </p:spPr>
        <p:txBody>
          <a:bodyPr>
            <a:noAutofit/>
          </a:bodyPr>
          <a:lstStyle/>
          <a:p>
            <a:r>
              <a:rPr lang="en-US" sz="1400" dirty="0" smtClean="0"/>
              <a:t>Performance test is perfectly integrated within an automation project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It can be run from command-line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Or in a CI/CD pipeline</a:t>
            </a:r>
          </a:p>
          <a:p>
            <a:r>
              <a:rPr lang="en-US" sz="1400" dirty="0" smtClean="0"/>
              <a:t>Test configuration in real-time</a:t>
            </a:r>
          </a:p>
          <a:p>
            <a:r>
              <a:rPr lang="en-US" sz="1400" dirty="0" smtClean="0"/>
              <a:t>Several built-in test models are provided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Load test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Stress test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Spike test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Or, your own performance test model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E7AE-CAB1-43A2-88C8-6CED6CF12A3B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performance test</a:t>
            </a:r>
            <a:endParaRPr lang="en-US" dirty="0"/>
          </a:p>
        </p:txBody>
      </p:sp>
      <p:pic>
        <p:nvPicPr>
          <p:cNvPr id="11" name="Picture Placeholder 8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" r="147"/>
          <a:stretch>
            <a:fillRect/>
          </a:stretch>
        </p:blipFill>
        <p:spPr>
          <a:xfrm>
            <a:off x="3976688" y="1165225"/>
            <a:ext cx="5899150" cy="35353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570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With Extension Designer, you can import service descriptions from WSDL and </a:t>
            </a:r>
            <a:r>
              <a:rPr lang="en-US" dirty="0" err="1" smtClean="0"/>
              <a:t>OpenAPI</a:t>
            </a:r>
            <a:r>
              <a:rPr lang="en-US" dirty="0" smtClean="0"/>
              <a:t> (Swagger).</a:t>
            </a:r>
          </a:p>
          <a:p>
            <a:r>
              <a:rPr lang="en-US" dirty="0" smtClean="0"/>
              <a:t>Service descriptions can then be compiled, packaged and loaded in Hummingbird quickly. Also these services description are versioned and shared.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84FA-7635-4C3C-861A-206A28D745FA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Extension Designer</a:t>
            </a:r>
            <a:endParaRPr lang="en-US" dirty="0"/>
          </a:p>
        </p:txBody>
      </p:sp>
      <p:pic>
        <p:nvPicPr>
          <p:cNvPr id="14" name="Content Placeholder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" b="373"/>
          <a:stretch>
            <a:fillRect/>
          </a:stretch>
        </p:blipFill>
        <p:spPr>
          <a:xfrm>
            <a:off x="3976688" y="1165225"/>
            <a:ext cx="5899150" cy="38131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568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059438" y="1001335"/>
            <a:ext cx="8402062" cy="4356877"/>
          </a:xfrm>
        </p:spPr>
        <p:txBody>
          <a:bodyPr/>
          <a:lstStyle/>
          <a:p>
            <a:r>
              <a:rPr lang="en-US" dirty="0" smtClean="0"/>
              <a:t>Extensions can also be developed on top of Hummingbird Test Framework</a:t>
            </a:r>
          </a:p>
          <a:p>
            <a:pPr lvl="1"/>
            <a:r>
              <a:rPr lang="en-US" dirty="0" smtClean="0"/>
              <a:t>Import your own API’s with your own style</a:t>
            </a:r>
          </a:p>
          <a:p>
            <a:pPr lvl="1"/>
            <a:r>
              <a:rPr lang="en-US" dirty="0" smtClean="0"/>
              <a:t>Implement protocols used in your system and integrate them with Hummingbird</a:t>
            </a:r>
          </a:p>
          <a:p>
            <a:pPr lvl="1"/>
            <a:r>
              <a:rPr lang="en-US" dirty="0" smtClean="0"/>
              <a:t>Improve the user experience by developing the proper data viewer</a:t>
            </a:r>
          </a:p>
          <a:p>
            <a:pPr lvl="1"/>
            <a:endParaRPr lang="en-US" dirty="0"/>
          </a:p>
          <a:p>
            <a:r>
              <a:rPr lang="en-US" dirty="0" smtClean="0"/>
              <a:t>On our GitHub repository, you can find these examples</a:t>
            </a:r>
          </a:p>
          <a:p>
            <a:pPr lvl="3"/>
            <a:endParaRPr lang="en-US" dirty="0" smtClean="0"/>
          </a:p>
          <a:p>
            <a:pPr lvl="3"/>
            <a:r>
              <a:rPr lang="en-US" dirty="0" smtClean="0"/>
              <a:t>SMS-C Simulator</a:t>
            </a:r>
          </a:p>
          <a:p>
            <a:pPr lvl="4"/>
            <a:r>
              <a:rPr lang="en-US" dirty="0" smtClean="0"/>
              <a:t>Service simulation of protocol EMI/UCP used by telecom operators</a:t>
            </a:r>
          </a:p>
          <a:p>
            <a:pPr lvl="4"/>
            <a:r>
              <a:rPr lang="en-US" dirty="0" smtClean="0"/>
              <a:t>This protocol is used to connect information system with SMS-Center over TCP</a:t>
            </a:r>
          </a:p>
          <a:p>
            <a:pPr lvl="4"/>
            <a:r>
              <a:rPr lang="en-US" dirty="0" smtClean="0"/>
              <a:t>This simulator is used in test environment to avoid sent Text Messages to the real terminal</a:t>
            </a:r>
          </a:p>
          <a:p>
            <a:pPr lvl="3"/>
            <a:endParaRPr lang="en-US" dirty="0"/>
          </a:p>
          <a:p>
            <a:pPr lvl="3"/>
            <a:r>
              <a:rPr lang="en-US" dirty="0" smtClean="0"/>
              <a:t>LDAP Client</a:t>
            </a:r>
          </a:p>
          <a:p>
            <a:pPr lvl="4"/>
            <a:r>
              <a:rPr lang="en-US" dirty="0" smtClean="0"/>
              <a:t>Service implementation to query Active Directory</a:t>
            </a:r>
          </a:p>
          <a:p>
            <a:pPr lvl="4"/>
            <a:r>
              <a:rPr lang="en-US" dirty="0" smtClean="0"/>
              <a:t>This client can be used to integrate tests with enterprise directory based information system.</a:t>
            </a:r>
          </a:p>
          <a:p>
            <a:pPr lvl="3"/>
            <a:endParaRPr lang="en-US" dirty="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84FA-7635-4C3C-861A-206A28D745FA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Extensibility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232488" y="3295685"/>
            <a:ext cx="717847" cy="717847"/>
            <a:chOff x="3153398" y="3495230"/>
            <a:chExt cx="717847" cy="717847"/>
          </a:xfrm>
        </p:grpSpPr>
        <p:sp>
          <p:nvSpPr>
            <p:cNvPr id="8" name="Rounded Rectangle 7"/>
            <p:cNvSpPr/>
            <p:nvPr/>
          </p:nvSpPr>
          <p:spPr>
            <a:xfrm>
              <a:off x="3153398" y="3495230"/>
              <a:ext cx="717847" cy="717847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3721" y="3625553"/>
              <a:ext cx="457200" cy="457200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1232488" y="4425383"/>
            <a:ext cx="717847" cy="717847"/>
            <a:chOff x="6292790" y="3470762"/>
            <a:chExt cx="717847" cy="717847"/>
          </a:xfrm>
        </p:grpSpPr>
        <p:sp>
          <p:nvSpPr>
            <p:cNvPr id="12" name="Rounded Rectangle 11"/>
            <p:cNvSpPr/>
            <p:nvPr/>
          </p:nvSpPr>
          <p:spPr>
            <a:xfrm>
              <a:off x="6292790" y="3470762"/>
              <a:ext cx="717847" cy="717847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6170" y="3564142"/>
              <a:ext cx="531086" cy="5310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327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9588" y="1413648"/>
            <a:ext cx="5143500" cy="28797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541896" y="1400148"/>
            <a:ext cx="3276864" cy="3176323"/>
          </a:xfrm>
        </p:spPr>
        <p:txBody>
          <a:bodyPr/>
          <a:lstStyle/>
          <a:p>
            <a:r>
              <a:rPr lang="en-US" dirty="0" smtClean="0"/>
              <a:t>Integrated tools are here to help developers and testers to run daily tasks within the software:</a:t>
            </a: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Regular Expression Tool</a:t>
            </a: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XML Compare</a:t>
            </a: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XPath Validator</a:t>
            </a: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Base 64 </a:t>
            </a:r>
          </a:p>
          <a:p>
            <a:pPr marL="171450" indent="-17145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Hash and Cryptography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Integrated tool are also extensible !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84FA-7635-4C3C-861A-206A28D745FA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Integrated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19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ontent Placeholder 9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555741832"/>
              </p:ext>
            </p:extLst>
          </p:nvPr>
        </p:nvGraphicFramePr>
        <p:xfrm>
          <a:off x="560476" y="1279286"/>
          <a:ext cx="8901023" cy="498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560477" y="1914258"/>
            <a:ext cx="4318000" cy="3307957"/>
          </a:xfrm>
        </p:spPr>
        <p:txBody>
          <a:bodyPr>
            <a:normAutofit/>
          </a:bodyPr>
          <a:lstStyle/>
          <a:p>
            <a:r>
              <a:rPr lang="en-US" sz="1600" dirty="0" smtClean="0"/>
              <a:t>Run automated tests within your continues integration pipeline.</a:t>
            </a:r>
          </a:p>
          <a:p>
            <a:endParaRPr lang="en-US" sz="1600" dirty="0" smtClean="0"/>
          </a:p>
          <a:p>
            <a:r>
              <a:rPr lang="en-US" sz="1600" dirty="0" smtClean="0"/>
              <a:t>Show test results directly in your favorite CI/CD platform such as:</a:t>
            </a:r>
          </a:p>
          <a:p>
            <a:endParaRPr lang="en-US" sz="1600" dirty="0"/>
          </a:p>
          <a:p>
            <a:endParaRPr lang="en-US" sz="1600" dirty="0" smtClean="0"/>
          </a:p>
          <a:p>
            <a:r>
              <a:rPr lang="en-US" sz="1600" dirty="0" smtClean="0"/>
              <a:t>Using </a:t>
            </a:r>
            <a:r>
              <a:rPr lang="en-US" sz="1600" u="sng" dirty="0" smtClean="0"/>
              <a:t>Hummingbird CLI</a:t>
            </a:r>
            <a:r>
              <a:rPr lang="en-US" sz="1600" dirty="0" smtClean="0"/>
              <a:t>, integrated to other platforms are also possible</a:t>
            </a:r>
            <a:endParaRPr lang="en-US" sz="16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84FA-7635-4C3C-861A-206A28D745FA}" type="datetime4">
              <a:rPr lang="en-US" altLang="zh-CN" smtClean="0"/>
              <a:t>July 4, 2019</a:t>
            </a:fld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Continues integration / Continues deployment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15" b="28400"/>
          <a:stretch/>
        </p:blipFill>
        <p:spPr>
          <a:xfrm>
            <a:off x="2752066" y="3583520"/>
            <a:ext cx="1226868" cy="508959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951192" y="3623949"/>
            <a:ext cx="1492617" cy="407063"/>
            <a:chOff x="1097602" y="3698029"/>
            <a:chExt cx="1492617" cy="407063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7602" y="3698029"/>
              <a:ext cx="407063" cy="407063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1504665" y="3770755"/>
              <a:ext cx="1085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+mj-lt"/>
                </a:rPr>
                <a:t>Azure</a:t>
              </a:r>
              <a:r>
                <a:rPr lang="en-US" sz="1100" dirty="0" smtClean="0">
                  <a:solidFill>
                    <a:srgbClr val="0070C0"/>
                  </a:solidFill>
                </a:rPr>
                <a:t> </a:t>
              </a:r>
              <a:r>
                <a:rPr lang="en-US" sz="1100" b="1" dirty="0" smtClean="0">
                  <a:solidFill>
                    <a:srgbClr val="0070C0"/>
                  </a:solidFill>
                </a:rPr>
                <a:t>DevOps</a:t>
              </a:r>
              <a:endParaRPr lang="en-US" sz="1100" b="1" dirty="0">
                <a:solidFill>
                  <a:srgbClr val="0070C0"/>
                </a:solidFill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10987" y="1914258"/>
            <a:ext cx="4385707" cy="27667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8017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Useful links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Project home page</a:t>
            </a:r>
          </a:p>
          <a:p>
            <a:pPr lvl="1"/>
            <a:r>
              <a:rPr lang="en-US" dirty="0" smtClean="0">
                <a:hlinkClick r:id="rId2"/>
              </a:rPr>
              <a:t>http://www.hummingbird-alm.com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Online Help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huaxing-yuan.github.io/hummingbird.doc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Demo Soap services</a:t>
            </a:r>
          </a:p>
          <a:p>
            <a:pPr lvl="1"/>
            <a:r>
              <a:rPr lang="en-US" dirty="0">
                <a:hlinkClick r:id="rId4"/>
              </a:rPr>
              <a:t>https://hummingbirdalm.azurewebsites.net/airlines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For Developers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Test Framework SDK</a:t>
            </a:r>
          </a:p>
          <a:p>
            <a:pPr lvl="1"/>
            <a:r>
              <a:rPr lang="en-US" dirty="0" err="1" smtClean="0">
                <a:hlinkClick r:id="rId5"/>
              </a:rPr>
              <a:t>NuGet</a:t>
            </a:r>
            <a:r>
              <a:rPr lang="en-US" dirty="0" smtClean="0">
                <a:hlinkClick r:id="rId5"/>
              </a:rPr>
              <a:t> package</a:t>
            </a:r>
            <a:endParaRPr lang="en-US" dirty="0" smtClean="0">
              <a:hlinkClick r:id="rId6"/>
            </a:endParaRPr>
          </a:p>
          <a:p>
            <a:pPr lvl="1"/>
            <a:r>
              <a:rPr lang="en-US" dirty="0" smtClean="0">
                <a:hlinkClick r:id="rId6"/>
              </a:rPr>
              <a:t>Online Documentation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Modern UI Framework</a:t>
            </a:r>
          </a:p>
          <a:p>
            <a:pPr lvl="1"/>
            <a:r>
              <a:rPr lang="en-US" dirty="0" err="1" smtClean="0">
                <a:hlinkClick r:id="rId7"/>
              </a:rPr>
              <a:t>NuGet</a:t>
            </a:r>
            <a:r>
              <a:rPr lang="en-US" dirty="0" smtClean="0">
                <a:hlinkClick r:id="rId7"/>
              </a:rPr>
              <a:t> package</a:t>
            </a:r>
            <a:endParaRPr lang="en-US" dirty="0"/>
          </a:p>
          <a:p>
            <a:pPr lvl="1"/>
            <a:r>
              <a:rPr lang="en-US" dirty="0" smtClean="0">
                <a:hlinkClick r:id="rId8"/>
              </a:rPr>
              <a:t>Online Documentation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Extensions</a:t>
            </a:r>
          </a:p>
          <a:p>
            <a:pPr lvl="1"/>
            <a:r>
              <a:rPr lang="en-US" dirty="0" smtClean="0">
                <a:hlinkClick r:id="rId9"/>
              </a:rPr>
              <a:t>SMS-C Simulation source code</a:t>
            </a:r>
            <a:endParaRPr lang="en-US" dirty="0" smtClean="0"/>
          </a:p>
          <a:p>
            <a:pPr lvl="1"/>
            <a:r>
              <a:rPr lang="en-US" dirty="0" smtClean="0">
                <a:hlinkClick r:id="rId10"/>
              </a:rPr>
              <a:t>LDAP Client source code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30A-4256-4658-BB8F-A9C5BD3C24FC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32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"</a:t>
            </a:r>
            <a:r>
              <a:rPr lang="en-US" sz="4000" dirty="0"/>
              <a:t>He that would perfect his work must first sharpen his </a:t>
            </a:r>
            <a:r>
              <a:rPr lang="en-US" sz="4000" dirty="0" smtClean="0"/>
              <a:t>tools“</a:t>
            </a:r>
            <a:br>
              <a:rPr lang="en-US" sz="4000" dirty="0" smtClean="0"/>
            </a:br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3200" dirty="0" smtClean="0"/>
              <a:t>- </a:t>
            </a:r>
            <a:r>
              <a:rPr lang="en-US" sz="3200" dirty="0"/>
              <a:t>Confucius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93527-7FDC-4F7E-9B6F-59EB38B0074A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 smtClean="0"/>
              <a:t>© 2013-2018 Huaxing YUAN, Distributed under CC-BY-3.0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519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500" y="1001336"/>
            <a:ext cx="8763000" cy="476457"/>
          </a:xfrm>
        </p:spPr>
        <p:txBody>
          <a:bodyPr/>
          <a:lstStyle/>
          <a:p>
            <a:r>
              <a:rPr lang="en-US" dirty="0" smtClean="0"/>
              <a:t>Hummingbird is a complete, extensible and easy to use solution </a:t>
            </a:r>
            <a:r>
              <a:rPr lang="en-US" dirty="0" smtClean="0"/>
              <a:t>for API Testing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133" name="Date Placeholder 13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32FDA-0B0B-4F9A-BF4B-DDC84DFF63E3}" type="datetime4">
              <a:rPr lang="en-US" altLang="zh-CN" smtClean="0"/>
              <a:t>July 4, 2019</a:t>
            </a:fld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134" name="Slide Number Placeholder 13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I</a:t>
            </a:r>
            <a:r>
              <a:rPr lang="en-US" altLang="zh-CN" dirty="0" smtClean="0"/>
              <a:t>ntroduction</a:t>
            </a:r>
            <a:endParaRPr lang="zh-CN" alt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96524" y="1506869"/>
            <a:ext cx="1065895" cy="1035251"/>
            <a:chOff x="1748208" y="3231541"/>
            <a:chExt cx="1783088" cy="1731824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5" name="Rounded Rectangle 4"/>
            <p:cNvSpPr/>
            <p:nvPr/>
          </p:nvSpPr>
          <p:spPr>
            <a:xfrm>
              <a:off x="1748208" y="3231541"/>
              <a:ext cx="1783088" cy="1731824"/>
            </a:xfrm>
            <a:prstGeom prst="roundRect">
              <a:avLst>
                <a:gd name="adj" fmla="val 999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b"/>
            <a:lstStyle/>
            <a:p>
              <a:pPr algn="ctr"/>
              <a:r>
                <a:rPr lang="en-US" sz="900" dirty="0" smtClean="0">
                  <a:solidFill>
                    <a:sysClr val="windowText" lastClr="000000"/>
                  </a:solidFill>
                </a:rPr>
                <a:t>API Testing</a:t>
              </a: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7538" y="3480018"/>
              <a:ext cx="1004427" cy="1004429"/>
            </a:xfrm>
            <a:prstGeom prst="rect">
              <a:avLst/>
            </a:prstGeom>
            <a:grpFill/>
          </p:spPr>
        </p:pic>
      </p:grpSp>
      <p:grpSp>
        <p:nvGrpSpPr>
          <p:cNvPr id="13" name="Group 12"/>
          <p:cNvGrpSpPr/>
          <p:nvPr/>
        </p:nvGrpSpPr>
        <p:grpSpPr>
          <a:xfrm>
            <a:off x="796523" y="2770322"/>
            <a:ext cx="1065895" cy="1035251"/>
            <a:chOff x="3911548" y="3239834"/>
            <a:chExt cx="1783088" cy="1731824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52" name="Rounded Rectangle 51"/>
            <p:cNvSpPr/>
            <p:nvPr/>
          </p:nvSpPr>
          <p:spPr>
            <a:xfrm>
              <a:off x="3911548" y="3239834"/>
              <a:ext cx="1783088" cy="1731824"/>
            </a:xfrm>
            <a:prstGeom prst="roundRect">
              <a:avLst>
                <a:gd name="adj" fmla="val 9995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b"/>
            <a:lstStyle/>
            <a:p>
              <a:pPr algn="ctr"/>
              <a:r>
                <a:rPr lang="en-US" sz="900" dirty="0" smtClean="0">
                  <a:solidFill>
                    <a:sysClr val="windowText" lastClr="000000"/>
                  </a:solidFill>
                </a:rPr>
                <a:t>Service Simulation</a:t>
              </a:r>
              <a:endParaRPr lang="en-US" sz="900" dirty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0878" y="3480019"/>
              <a:ext cx="1004427" cy="1004429"/>
            </a:xfrm>
            <a:prstGeom prst="rect">
              <a:avLst/>
            </a:prstGeom>
            <a:noFill/>
          </p:spPr>
        </p:pic>
      </p:grpSp>
      <p:grpSp>
        <p:nvGrpSpPr>
          <p:cNvPr id="14" name="Group 13"/>
          <p:cNvGrpSpPr/>
          <p:nvPr/>
        </p:nvGrpSpPr>
        <p:grpSpPr>
          <a:xfrm>
            <a:off x="796523" y="4033774"/>
            <a:ext cx="1065895" cy="1035251"/>
            <a:chOff x="6074888" y="3239834"/>
            <a:chExt cx="1783088" cy="1731824"/>
          </a:xfrm>
        </p:grpSpPr>
        <p:sp>
          <p:nvSpPr>
            <p:cNvPr id="53" name="Rounded Rectangle 52"/>
            <p:cNvSpPr/>
            <p:nvPr/>
          </p:nvSpPr>
          <p:spPr>
            <a:xfrm>
              <a:off x="6074888" y="3239834"/>
              <a:ext cx="1783088" cy="1731824"/>
            </a:xfrm>
            <a:prstGeom prst="roundRect">
              <a:avLst>
                <a:gd name="adj" fmla="val 9995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b"/>
            <a:lstStyle/>
            <a:p>
              <a:pPr algn="ctr"/>
              <a:r>
                <a:rPr lang="en-US" sz="900" dirty="0" smtClean="0">
                  <a:solidFill>
                    <a:sysClr val="windowText" lastClr="000000"/>
                  </a:solidFill>
                </a:rPr>
                <a:t>Test Automation</a:t>
              </a:r>
              <a:endParaRPr lang="en-US" sz="900" dirty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4218" y="3480019"/>
              <a:ext cx="1004427" cy="1004429"/>
            </a:xfrm>
            <a:prstGeom prst="rect">
              <a:avLst/>
            </a:prstGeom>
          </p:spPr>
        </p:pic>
      </p:grpSp>
      <p:grpSp>
        <p:nvGrpSpPr>
          <p:cNvPr id="20" name="Group 19"/>
          <p:cNvGrpSpPr/>
          <p:nvPr/>
        </p:nvGrpSpPr>
        <p:grpSpPr>
          <a:xfrm>
            <a:off x="5323541" y="1501412"/>
            <a:ext cx="1065895" cy="1035251"/>
            <a:chOff x="5394486" y="1485647"/>
            <a:chExt cx="1065895" cy="1035251"/>
          </a:xfrm>
        </p:grpSpPr>
        <p:sp>
          <p:nvSpPr>
            <p:cNvPr id="23" name="Rounded Rectangle 22"/>
            <p:cNvSpPr/>
            <p:nvPr/>
          </p:nvSpPr>
          <p:spPr>
            <a:xfrm>
              <a:off x="5394486" y="1485647"/>
              <a:ext cx="1065895" cy="1035251"/>
            </a:xfrm>
            <a:prstGeom prst="roundRect">
              <a:avLst>
                <a:gd name="adj" fmla="val 9995"/>
              </a:avLst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b"/>
            <a:lstStyle/>
            <a:p>
              <a:pPr algn="ctr"/>
              <a:r>
                <a:rPr lang="en-US" sz="900" dirty="0" smtClean="0">
                  <a:solidFill>
                    <a:sysClr val="windowText" lastClr="000000"/>
                  </a:solidFill>
                </a:rPr>
                <a:t>Performance Test</a:t>
              </a: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6833" y="1655374"/>
              <a:ext cx="601200" cy="601200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5323540" y="2767592"/>
            <a:ext cx="1065895" cy="1035251"/>
            <a:chOff x="5394486" y="2853053"/>
            <a:chExt cx="1065895" cy="1035251"/>
          </a:xfrm>
        </p:grpSpPr>
        <p:sp>
          <p:nvSpPr>
            <p:cNvPr id="24" name="Rounded Rectangle 23"/>
            <p:cNvSpPr/>
            <p:nvPr/>
          </p:nvSpPr>
          <p:spPr>
            <a:xfrm>
              <a:off x="5394486" y="2853053"/>
              <a:ext cx="1065895" cy="1035251"/>
            </a:xfrm>
            <a:prstGeom prst="roundRect">
              <a:avLst>
                <a:gd name="adj" fmla="val 9995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b"/>
            <a:lstStyle/>
            <a:p>
              <a:pPr algn="ctr"/>
              <a:r>
                <a:rPr lang="en-US" sz="900" dirty="0" smtClean="0">
                  <a:solidFill>
                    <a:sysClr val="windowText" lastClr="000000"/>
                  </a:solidFill>
                </a:rPr>
                <a:t>Integrated Tools</a:t>
              </a: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6833" y="3022780"/>
              <a:ext cx="601200" cy="601200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5323541" y="4033773"/>
            <a:ext cx="1065895" cy="1035251"/>
            <a:chOff x="5394486" y="4322853"/>
            <a:chExt cx="1065895" cy="1035251"/>
          </a:xfrm>
        </p:grpSpPr>
        <p:sp>
          <p:nvSpPr>
            <p:cNvPr id="25" name="Rounded Rectangle 24"/>
            <p:cNvSpPr/>
            <p:nvPr/>
          </p:nvSpPr>
          <p:spPr>
            <a:xfrm>
              <a:off x="5394486" y="4322853"/>
              <a:ext cx="1065895" cy="1035251"/>
            </a:xfrm>
            <a:prstGeom prst="roundRect">
              <a:avLst>
                <a:gd name="adj" fmla="val 9995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b"/>
            <a:lstStyle/>
            <a:p>
              <a:pPr algn="ctr"/>
              <a:r>
                <a:rPr lang="en-US" sz="900" dirty="0" smtClean="0">
                  <a:solidFill>
                    <a:sysClr val="windowText" lastClr="000000"/>
                  </a:solidFill>
                </a:rPr>
                <a:t>Extensibility</a:t>
              </a: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1652" y="4453165"/>
              <a:ext cx="601200" cy="601200"/>
            </a:xfrm>
            <a:prstGeom prst="rect">
              <a:avLst/>
            </a:prstGeom>
          </p:spPr>
        </p:pic>
      </p:grpSp>
      <p:sp>
        <p:nvSpPr>
          <p:cNvPr id="26" name="Rounded Rectangle 25"/>
          <p:cNvSpPr/>
          <p:nvPr/>
        </p:nvSpPr>
        <p:spPr>
          <a:xfrm>
            <a:off x="1954924" y="1633573"/>
            <a:ext cx="3135881" cy="77092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65381"/>
                </a:solidFill>
              </a:rPr>
              <a:t>Test any kind of services with the help of the intelligent and object model based test editor.</a:t>
            </a:r>
            <a:endParaRPr lang="en-US" sz="1200" dirty="0">
              <a:solidFill>
                <a:srgbClr val="165381"/>
              </a:solidFill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1954924" y="2879393"/>
            <a:ext cx="3135881" cy="77092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65381"/>
                </a:solidFill>
              </a:rPr>
              <a:t>Test earlier and easier your application by simulating services that your system depends 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165381"/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1954924" y="4101883"/>
            <a:ext cx="3135881" cy="77092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65381"/>
                </a:solidFill>
              </a:rPr>
              <a:t>Build automated tests and run them on the fly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65381"/>
                </a:solidFill>
              </a:rPr>
              <a:t>Integrate automated test in your DevOps pipeline.</a:t>
            </a:r>
            <a:endParaRPr lang="en-US" sz="1200" dirty="0">
              <a:solidFill>
                <a:srgbClr val="165381"/>
              </a:solidFill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495393" y="1633447"/>
            <a:ext cx="3156873" cy="77092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65381"/>
                </a:solidFill>
              </a:rPr>
              <a:t>Simulate load and measure how your web services can handle it.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6495392" y="2913900"/>
            <a:ext cx="3156873" cy="77092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65381"/>
                </a:solidFill>
              </a:rPr>
              <a:t>Tools that developers / testers must have are also integrated in the solution</a:t>
            </a:r>
          </a:p>
          <a:p>
            <a:endParaRPr lang="en-US" sz="1200" dirty="0">
              <a:solidFill>
                <a:srgbClr val="165381"/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6566602" y="4177352"/>
            <a:ext cx="3156873" cy="77092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65381"/>
                </a:solidFill>
              </a:rPr>
              <a:t>Hummingbird is extensible.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65381"/>
                </a:solidFill>
              </a:rPr>
              <a:t>Integrate your idea and let the software serves you better.</a:t>
            </a:r>
          </a:p>
          <a:p>
            <a:endParaRPr lang="en-US" sz="1200" dirty="0">
              <a:solidFill>
                <a:srgbClr val="16538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492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545537" y="793594"/>
            <a:ext cx="8643257" cy="2402825"/>
            <a:chOff x="1294266" y="2981672"/>
            <a:chExt cx="8643257" cy="2402825"/>
          </a:xfrm>
        </p:grpSpPr>
        <p:sp>
          <p:nvSpPr>
            <p:cNvPr id="8" name="Rounded Rectangle 7"/>
            <p:cNvSpPr/>
            <p:nvPr/>
          </p:nvSpPr>
          <p:spPr>
            <a:xfrm>
              <a:off x="1790700" y="3210768"/>
              <a:ext cx="7762875" cy="2086191"/>
            </a:xfrm>
            <a:prstGeom prst="roundRect">
              <a:avLst>
                <a:gd name="adj" fmla="val 999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 sz="1800" dirty="0" smtClean="0">
                <a:solidFill>
                  <a:sysClr val="windowText" lastClr="000000"/>
                </a:solidFill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4266" y="2981672"/>
              <a:ext cx="8643257" cy="2402825"/>
            </a:xfrm>
            <a:prstGeom prst="rect">
              <a:avLst/>
            </a:prstGeom>
          </p:spPr>
        </p:pic>
      </p:grp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98500" y="3290102"/>
            <a:ext cx="8763000" cy="1812790"/>
          </a:xfrm>
        </p:spPr>
        <p:txBody>
          <a:bodyPr>
            <a:noAutofit/>
          </a:bodyPr>
          <a:lstStyle/>
          <a:p>
            <a:r>
              <a:rPr lang="en-US" altLang="zh-CN" dirty="0" smtClean="0"/>
              <a:t>The project contains following main components</a:t>
            </a:r>
          </a:p>
          <a:p>
            <a:pPr lvl="1"/>
            <a:r>
              <a:rPr lang="en-US" altLang="zh-CN" dirty="0" smtClean="0">
                <a:solidFill>
                  <a:srgbClr val="00B0F0"/>
                </a:solidFill>
              </a:rPr>
              <a:t>Main application</a:t>
            </a:r>
            <a:r>
              <a:rPr lang="en-US" altLang="zh-CN" dirty="0" smtClean="0"/>
              <a:t> - to do all the things with</a:t>
            </a:r>
          </a:p>
          <a:p>
            <a:pPr lvl="1"/>
            <a:r>
              <a:rPr lang="en-US" altLang="zh-CN" dirty="0" smtClean="0">
                <a:solidFill>
                  <a:srgbClr val="00B0F0"/>
                </a:solidFill>
              </a:rPr>
              <a:t>Hummingbird CLI </a:t>
            </a:r>
            <a:r>
              <a:rPr lang="en-US" altLang="zh-CN" dirty="0" smtClean="0"/>
              <a:t>- to run tests and service simulation from command line</a:t>
            </a:r>
          </a:p>
          <a:p>
            <a:pPr lvl="1"/>
            <a:r>
              <a:rPr lang="en-US" altLang="zh-CN" dirty="0" smtClean="0">
                <a:solidFill>
                  <a:srgbClr val="00B0F0"/>
                </a:solidFill>
              </a:rPr>
              <a:t>Report Viewer </a:t>
            </a:r>
            <a:r>
              <a:rPr lang="en-US" altLang="zh-CN" dirty="0" smtClean="0"/>
              <a:t>– to view automated and performance test reports</a:t>
            </a:r>
          </a:p>
          <a:p>
            <a:pPr lvl="1"/>
            <a:r>
              <a:rPr lang="en-US" altLang="zh-CN" dirty="0" smtClean="0"/>
              <a:t>All of them are based on an extensible Test </a:t>
            </a:r>
            <a:r>
              <a:rPr lang="en-US" altLang="zh-CN" dirty="0" smtClean="0"/>
              <a:t>Framework</a:t>
            </a:r>
          </a:p>
          <a:p>
            <a:pPr lvl="1"/>
            <a:r>
              <a:rPr lang="en-US" altLang="zh-CN" dirty="0" smtClean="0"/>
              <a:t>and an Open Source UI </a:t>
            </a:r>
            <a:r>
              <a:rPr lang="en-US" altLang="zh-CN" dirty="0" smtClean="0"/>
              <a:t>Framework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71FF8-1246-4A93-ACBD-56E63A1204A9}" type="datetime4">
              <a:rPr lang="en-US" altLang="zh-CN" smtClean="0"/>
              <a:t>July 4, 2019</a:t>
            </a:fld>
            <a:endParaRPr lang="zh-CN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I</a:t>
            </a:r>
            <a:r>
              <a:rPr lang="en-US" altLang="zh-CN" dirty="0" smtClean="0"/>
              <a:t>ntroduction</a:t>
            </a:r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6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285936" y="1707886"/>
            <a:ext cx="3496791" cy="3176323"/>
          </a:xfrm>
        </p:spPr>
        <p:txBody>
          <a:bodyPr>
            <a:normAutofit/>
          </a:bodyPr>
          <a:lstStyle/>
          <a:p>
            <a:r>
              <a:rPr lang="en-US" b="1" dirty="0" smtClean="0"/>
              <a:t>The main </a:t>
            </a:r>
            <a:r>
              <a:rPr lang="en-US" b="1" dirty="0" smtClean="0"/>
              <a:t>application with graphical user interface, to </a:t>
            </a:r>
            <a:r>
              <a:rPr lang="en-US" b="1" dirty="0" smtClean="0"/>
              <a:t>do all the things with</a:t>
            </a:r>
          </a:p>
          <a:p>
            <a:pPr marL="171450" indent="-171450">
              <a:spcAft>
                <a:spcPts val="600"/>
              </a:spcAft>
              <a:buFont typeface="Segoe MDL2 Assets" panose="050A0102010101010101" pitchFamily="18" charset="0"/>
              <a:buChar char=""/>
            </a:pPr>
            <a:r>
              <a:rPr lang="en-US" dirty="0" smtClean="0"/>
              <a:t>Test any kind of web services, including SOAP, REST and Non-HTTP services by extension</a:t>
            </a:r>
          </a:p>
          <a:p>
            <a:pPr marL="171450" indent="-171450">
              <a:spcAft>
                <a:spcPts val="600"/>
              </a:spcAft>
              <a:buFont typeface="Segoe MDL2 Assets" panose="050A0102010101010101" pitchFamily="18" charset="0"/>
              <a:buChar char=""/>
            </a:pPr>
            <a:r>
              <a:rPr lang="en-US" dirty="0" smtClean="0"/>
              <a:t>Simulate services that your system depends on</a:t>
            </a:r>
          </a:p>
          <a:p>
            <a:pPr marL="171450" indent="-171450">
              <a:spcAft>
                <a:spcPts val="600"/>
              </a:spcAft>
              <a:buFont typeface="Segoe MDL2 Assets" panose="050A0102010101010101" pitchFamily="18" charset="0"/>
              <a:buChar char=""/>
            </a:pPr>
            <a:r>
              <a:rPr lang="en-US" dirty="0" smtClean="0"/>
              <a:t>Build and run automated tests</a:t>
            </a:r>
          </a:p>
          <a:p>
            <a:pPr marL="171450" indent="-171450">
              <a:spcAft>
                <a:spcPts val="600"/>
              </a:spcAft>
              <a:buFont typeface="Segoe MDL2 Assets" panose="050A0102010101010101" pitchFamily="18" charset="0"/>
              <a:buChar char=""/>
            </a:pPr>
            <a:r>
              <a:rPr lang="en-US" dirty="0" smtClean="0"/>
              <a:t>Build and run service performance tests </a:t>
            </a:r>
          </a:p>
          <a:p>
            <a:pPr marL="171450" indent="-171450">
              <a:spcAft>
                <a:spcPts val="600"/>
              </a:spcAft>
              <a:buFont typeface="Segoe MDL2 Assets" panose="050A0102010101010101" pitchFamily="18" charset="0"/>
              <a:buChar char=""/>
            </a:pPr>
            <a:r>
              <a:rPr lang="en-US" dirty="0" smtClean="0"/>
              <a:t>View usage statistics</a:t>
            </a:r>
          </a:p>
          <a:p>
            <a:pPr marL="171450" indent="-171450">
              <a:spcAft>
                <a:spcPts val="600"/>
              </a:spcAft>
              <a:buFont typeface="Segoe MDL2 Assets" panose="050A0102010101010101" pitchFamily="18" charset="0"/>
              <a:buChar char=""/>
            </a:pPr>
            <a:r>
              <a:rPr lang="en-US" dirty="0" smtClean="0"/>
              <a:t>Import </a:t>
            </a:r>
            <a:r>
              <a:rPr lang="en-US" dirty="0"/>
              <a:t>service description from WSDL and </a:t>
            </a:r>
            <a:r>
              <a:rPr lang="en-US" dirty="0" err="1"/>
              <a:t>OpenAPI</a:t>
            </a:r>
            <a:r>
              <a:rPr lang="en-US" dirty="0"/>
              <a:t> / Swagger </a:t>
            </a:r>
            <a:r>
              <a:rPr lang="en-US" dirty="0" smtClean="0"/>
              <a:t>2.0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22FD-C89E-4513-A0A6-CBB8BE269C65}" type="datetime4">
              <a:rPr lang="en-US" altLang="zh-CN" smtClean="0"/>
              <a:t>July 4, 2019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Hummingbird </a:t>
            </a:r>
            <a:r>
              <a:rPr lang="en-US" dirty="0" smtClean="0"/>
              <a:t>APP</a:t>
            </a:r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26" r="526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41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3976689" y="953814"/>
            <a:ext cx="5906146" cy="424880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Services </a:t>
            </a:r>
            <a:r>
              <a:rPr lang="en-US" dirty="0" smtClean="0"/>
              <a:t>are </a:t>
            </a:r>
            <a:r>
              <a:rPr lang="en-US" dirty="0"/>
              <a:t>organized </a:t>
            </a:r>
            <a:r>
              <a:rPr lang="en-US" dirty="0" smtClean="0"/>
              <a:t>and </a:t>
            </a:r>
            <a:r>
              <a:rPr lang="en-US" dirty="0"/>
              <a:t>categorized</a:t>
            </a:r>
          </a:p>
          <a:p>
            <a:r>
              <a:rPr lang="en-US" dirty="0"/>
              <a:t>Object Model based test editor</a:t>
            </a:r>
          </a:p>
          <a:p>
            <a:pPr lvl="1"/>
            <a:r>
              <a:rPr lang="en-US" dirty="0" smtClean="0"/>
              <a:t>Uses advanced programming technology to generate test data based on Object models</a:t>
            </a:r>
          </a:p>
          <a:p>
            <a:pPr lvl="1"/>
            <a:r>
              <a:rPr lang="en-US" dirty="0" smtClean="0"/>
              <a:t>Hides technical complexity of service protocols</a:t>
            </a:r>
          </a:p>
          <a:p>
            <a:pPr lvl="1"/>
            <a:r>
              <a:rPr lang="en-US" dirty="0" smtClean="0"/>
              <a:t>Schema recognition, Value </a:t>
            </a:r>
            <a:r>
              <a:rPr lang="en-US" dirty="0"/>
              <a:t>type detection and </a:t>
            </a:r>
            <a:r>
              <a:rPr lang="en-US" dirty="0" smtClean="0"/>
              <a:t>validation</a:t>
            </a:r>
            <a:endParaRPr lang="en-US" dirty="0"/>
          </a:p>
          <a:p>
            <a:r>
              <a:rPr lang="en-US" dirty="0" smtClean="0"/>
              <a:t>Test data </a:t>
            </a:r>
            <a:r>
              <a:rPr lang="en-US" dirty="0"/>
              <a:t>is represented in </a:t>
            </a:r>
            <a:r>
              <a:rPr lang="en-US" dirty="0" smtClean="0"/>
              <a:t>its best </a:t>
            </a:r>
            <a:r>
              <a:rPr lang="en-US" dirty="0"/>
              <a:t>way</a:t>
            </a:r>
          </a:p>
          <a:p>
            <a:pPr lvl="1"/>
            <a:r>
              <a:rPr lang="en-US" dirty="0"/>
              <a:t>Syntax highlighting</a:t>
            </a:r>
          </a:p>
          <a:p>
            <a:pPr lvl="1"/>
            <a:r>
              <a:rPr lang="en-US" dirty="0" smtClean="0"/>
              <a:t>Document Folding</a:t>
            </a:r>
            <a:endParaRPr lang="en-US" dirty="0"/>
          </a:p>
          <a:p>
            <a:pPr lvl="1"/>
            <a:r>
              <a:rPr lang="en-US" dirty="0"/>
              <a:t>Schema based error </a:t>
            </a:r>
            <a:r>
              <a:rPr lang="en-US" dirty="0" smtClean="0"/>
              <a:t>checking</a:t>
            </a:r>
          </a:p>
          <a:p>
            <a:r>
              <a:rPr lang="en-US" dirty="0" smtClean="0"/>
              <a:t>Variables and Test Environment management</a:t>
            </a:r>
          </a:p>
          <a:p>
            <a:pPr lvl="1"/>
            <a:r>
              <a:rPr lang="en-US" dirty="0" smtClean="0"/>
              <a:t>Manages variables, credentials and parameters for each test environments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778651" y="4167133"/>
            <a:ext cx="2492694" cy="26297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Example of schema recognition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E7AE-CAB1-43A2-88C8-6CED6CF12A3B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4685" y="489859"/>
            <a:ext cx="8529758" cy="405621"/>
          </a:xfrm>
        </p:spPr>
        <p:txBody>
          <a:bodyPr/>
          <a:lstStyle/>
          <a:p>
            <a:r>
              <a:rPr lang="en-US" dirty="0" smtClean="0"/>
              <a:t>API Testing </a:t>
            </a:r>
            <a:r>
              <a:rPr lang="en-US" dirty="0" smtClean="0"/>
              <a:t>features </a:t>
            </a:r>
            <a:r>
              <a:rPr lang="en-US" dirty="0"/>
              <a:t>:</a:t>
            </a:r>
            <a:r>
              <a:rPr lang="en-US" dirty="0" smtClean="0"/>
              <a:t> Object-model Based test editor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24" y="1766248"/>
            <a:ext cx="3082925" cy="2327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703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319323" y="1046179"/>
            <a:ext cx="5143500" cy="3838029"/>
          </a:xfrm>
        </p:spPr>
        <p:txBody>
          <a:bodyPr/>
          <a:lstStyle/>
          <a:p>
            <a:r>
              <a:rPr lang="en-US" dirty="0" smtClean="0"/>
              <a:t>Live Help *</a:t>
            </a:r>
          </a:p>
          <a:p>
            <a:pPr lvl="1"/>
            <a:r>
              <a:rPr lang="en-US" dirty="0" smtClean="0"/>
              <a:t>Recognizes OpenAPI documentation and show them lively during the test</a:t>
            </a:r>
          </a:p>
          <a:p>
            <a:pPr lvl="1"/>
            <a:r>
              <a:rPr lang="en-US" dirty="0" smtClean="0"/>
              <a:t>Helps better understanding the “functional meaning” of a structure 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Live XPath Generation</a:t>
            </a:r>
          </a:p>
          <a:p>
            <a:pPr lvl="1"/>
            <a:r>
              <a:rPr lang="en-US" dirty="0" smtClean="0"/>
              <a:t>Generate XPath from anywhere of the document</a:t>
            </a:r>
          </a:p>
          <a:p>
            <a:pPr lvl="1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85" y="1046180"/>
            <a:ext cx="4112020" cy="20500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E585C-B69F-48AF-BBEF-79E82BC449BF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Testing </a:t>
            </a:r>
            <a:r>
              <a:rPr lang="en-US" dirty="0" smtClean="0"/>
              <a:t>features - suite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453702" y="4988542"/>
            <a:ext cx="487474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Available for services defined by OpenAPI (Swagger)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86" y="3303354"/>
            <a:ext cx="4112020" cy="15787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876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98500" y="1001337"/>
            <a:ext cx="8763000" cy="421321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B0F0"/>
                </a:solidFill>
              </a:rPr>
              <a:t>Simplicity</a:t>
            </a:r>
            <a:endParaRPr lang="en-US" dirty="0" smtClean="0"/>
          </a:p>
          <a:p>
            <a:pPr lvl="1"/>
            <a:r>
              <a:rPr lang="en-US" dirty="0" smtClean="0"/>
              <a:t>Makes API Testing available for everyone, no technical background required.</a:t>
            </a:r>
          </a:p>
          <a:p>
            <a:pPr lvl="1"/>
            <a:endParaRPr lang="en-US" dirty="0"/>
          </a:p>
          <a:p>
            <a:r>
              <a:rPr lang="en-US" dirty="0" smtClean="0">
                <a:solidFill>
                  <a:srgbClr val="00B0F0"/>
                </a:solidFill>
              </a:rPr>
              <a:t>Productivity</a:t>
            </a:r>
            <a:endParaRPr lang="en-US" dirty="0" smtClean="0"/>
          </a:p>
          <a:p>
            <a:pPr lvl="1"/>
            <a:r>
              <a:rPr lang="en-US" dirty="0" smtClean="0"/>
              <a:t>Using advanced technologies to guide user run tests faster.</a:t>
            </a:r>
          </a:p>
          <a:p>
            <a:pPr lvl="1"/>
            <a:endParaRPr lang="en-US" dirty="0"/>
          </a:p>
          <a:p>
            <a:r>
              <a:rPr lang="en-US" dirty="0" smtClean="0">
                <a:solidFill>
                  <a:srgbClr val="00B0F0"/>
                </a:solidFill>
              </a:rPr>
              <a:t>Seamlessly</a:t>
            </a:r>
          </a:p>
          <a:p>
            <a:pPr lvl="1"/>
            <a:r>
              <a:rPr lang="en-US" dirty="0" smtClean="0"/>
              <a:t>Object-model approaches works seamlessly for all type of API protocols and gives </a:t>
            </a:r>
            <a:r>
              <a:rPr lang="en-US" dirty="0"/>
              <a:t>a </a:t>
            </a:r>
            <a:r>
              <a:rPr lang="en-US" altLang="zh-CN" dirty="0" smtClean="0"/>
              <a:t>c</a:t>
            </a:r>
            <a:r>
              <a:rPr lang="en-US" dirty="0" smtClean="0"/>
              <a:t>onsistent </a:t>
            </a:r>
            <a:r>
              <a:rPr lang="en-US" dirty="0"/>
              <a:t>experience </a:t>
            </a:r>
            <a:r>
              <a:rPr lang="en-US" dirty="0" smtClean="0"/>
              <a:t>to test any kind of Web Service.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E585C-B69F-48AF-BBEF-79E82BC449BF}" type="datetime4">
              <a:rPr lang="en-US" altLang="zh-CN" smtClean="0"/>
              <a:t>July 4, 2019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Testing features</a:t>
            </a:r>
          </a:p>
        </p:txBody>
      </p:sp>
    </p:spTree>
    <p:extLst>
      <p:ext uri="{BB962C8B-B14F-4D97-AF65-F5344CB8AC3E}">
        <p14:creationId xmlns:p14="http://schemas.microsoft.com/office/powerpoint/2010/main" val="215962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half" idx="2"/>
          </p:nvPr>
        </p:nvSpPr>
        <p:spPr>
          <a:xfrm>
            <a:off x="6184636" y="1095075"/>
            <a:ext cx="3276864" cy="3704888"/>
          </a:xfrm>
        </p:spPr>
        <p:txBody>
          <a:bodyPr>
            <a:normAutofit fontScale="92500"/>
          </a:bodyPr>
          <a:lstStyle/>
          <a:p>
            <a:r>
              <a:rPr lang="en-US" dirty="0"/>
              <a:t>Hummingbird can also </a:t>
            </a:r>
            <a:r>
              <a:rPr lang="en-US" dirty="0" smtClean="0"/>
              <a:t>simulate underlying services of your application.</a:t>
            </a:r>
            <a:endParaRPr lang="en-US" dirty="0"/>
          </a:p>
          <a:p>
            <a:r>
              <a:rPr lang="en-US" dirty="0" smtClean="0"/>
              <a:t>With service simulation, you can set the reply of each underlying service in real-time in order to: </a:t>
            </a:r>
          </a:p>
          <a:p>
            <a:pPr marL="171450" indent="-171450">
              <a:buFont typeface="Segoe MDL2 Assets" panose="050A0102010101010101" pitchFamily="18" charset="0"/>
              <a:buChar char=""/>
            </a:pPr>
            <a:r>
              <a:rPr lang="en-US" dirty="0" smtClean="0"/>
              <a:t>Simulate a normal or abnormal response</a:t>
            </a:r>
            <a:endParaRPr lang="en-US" dirty="0"/>
          </a:p>
          <a:p>
            <a:pPr marL="171450" indent="-171450">
              <a:buFont typeface="Segoe MDL2 Assets" panose="050A0102010101010101" pitchFamily="18" charset="0"/>
              <a:buChar char=""/>
            </a:pPr>
            <a:r>
              <a:rPr lang="en-US" dirty="0"/>
              <a:t>Simulate </a:t>
            </a:r>
            <a:r>
              <a:rPr lang="en-US" dirty="0" smtClean="0"/>
              <a:t>an error or a fault *</a:t>
            </a:r>
          </a:p>
          <a:p>
            <a:pPr marL="171450" indent="-171450">
              <a:buFont typeface="Segoe MDL2 Assets" panose="050A0102010101010101" pitchFamily="18" charset="0"/>
              <a:buChar char=""/>
            </a:pPr>
            <a:r>
              <a:rPr lang="en-US" smtClean="0"/>
              <a:t>Simulate response </a:t>
            </a:r>
            <a:r>
              <a:rPr lang="en-US" dirty="0" smtClean="0"/>
              <a:t>time</a:t>
            </a:r>
          </a:p>
          <a:p>
            <a:endParaRPr lang="en-US" dirty="0" smtClean="0"/>
          </a:p>
          <a:p>
            <a:r>
              <a:rPr lang="en-US" dirty="0" smtClean="0"/>
              <a:t>Service simulation module is also available for test automation.</a:t>
            </a:r>
          </a:p>
          <a:p>
            <a:endParaRPr lang="en-US" dirty="0"/>
          </a:p>
          <a:p>
            <a:pPr algn="r"/>
            <a:r>
              <a:rPr lang="en-US" sz="900" dirty="0" smtClean="0"/>
              <a:t>* Fault replies defined in SOAP protocol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E585C-B69F-48AF-BBEF-79E82BC449BF}" type="datetime4">
              <a:rPr lang="en-US" altLang="zh-CN" smtClean="0"/>
              <a:t>July 4, 2019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© 2013-2018 Huaxing YUAN, Distributed under CC-BY-3.0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12825-04AF-4516-BAEB-6D04B522FBB6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Real-time service simulation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52" y="1497517"/>
            <a:ext cx="5328779" cy="290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4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Hummingbird">
      <a:dk1>
        <a:sysClr val="windowText" lastClr="000000"/>
      </a:dk1>
      <a:lt1>
        <a:sysClr val="window" lastClr="FFFFFF"/>
      </a:lt1>
      <a:dk2>
        <a:srgbClr val="333333"/>
      </a:dk2>
      <a:lt2>
        <a:srgbClr val="C9C9C9"/>
      </a:lt2>
      <a:accent1>
        <a:srgbClr val="007ACC"/>
      </a:accent1>
      <a:accent2>
        <a:srgbClr val="7030A0"/>
      </a:accent2>
      <a:accent3>
        <a:srgbClr val="C00000"/>
      </a:accent3>
      <a:accent4>
        <a:srgbClr val="ED7D31"/>
      </a:accent4>
      <a:accent5>
        <a:srgbClr val="375623"/>
      </a:accent5>
      <a:accent6>
        <a:srgbClr val="FF00FF"/>
      </a:accent6>
      <a:hlink>
        <a:srgbClr val="007ACC"/>
      </a:hlink>
      <a:folHlink>
        <a:srgbClr val="7030A0"/>
      </a:folHlink>
    </a:clrScheme>
    <a:fontScheme name="Hummingbird">
      <a:majorFont>
        <a:latin typeface="Segoe UI Light"/>
        <a:ea typeface="Microsoft YaHei"/>
        <a:cs typeface=""/>
      </a:majorFont>
      <a:minorFont>
        <a:latin typeface="Segoe UI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WindowsApps.WindowsAppsProgressRing" Revision="1" Stencil="System.Storyboarding.WindowsApps" StencilVersion="0.1"/>
</Control>
</file>

<file path=customXml/itemProps1.xml><?xml version="1.0" encoding="utf-8"?>
<ds:datastoreItem xmlns:ds="http://schemas.openxmlformats.org/officeDocument/2006/customXml" ds:itemID="{40CD409D-B14D-4D54-A2ED-3CE172BC638B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4047</TotalTime>
  <Words>1043</Words>
  <Application>Microsoft Office PowerPoint</Application>
  <PresentationFormat>Custom</PresentationFormat>
  <Paragraphs>208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Microsoft YaHei</vt:lpstr>
      <vt:lpstr>宋体</vt:lpstr>
      <vt:lpstr>Arial</vt:lpstr>
      <vt:lpstr>Calibri</vt:lpstr>
      <vt:lpstr>Segoe MDL2 Assets</vt:lpstr>
      <vt:lpstr>Segoe UI</vt:lpstr>
      <vt:lpstr>Segoe UI Light</vt:lpstr>
      <vt:lpstr>Office Theme</vt:lpstr>
      <vt:lpstr>PowerPoint Presentation</vt:lpstr>
      <vt:lpstr>"He that would perfect his work must first sharpen his tools“  - Confucius</vt:lpstr>
      <vt:lpstr>Introduction</vt:lpstr>
      <vt:lpstr>Introduction</vt:lpstr>
      <vt:lpstr>Hummingbird APP</vt:lpstr>
      <vt:lpstr>API Testing features : Object-model Based test editor</vt:lpstr>
      <vt:lpstr>API Testing features - suite</vt:lpstr>
      <vt:lpstr>API Testing features</vt:lpstr>
      <vt:lpstr>Real-time service simulation</vt:lpstr>
      <vt:lpstr>Test Automation</vt:lpstr>
      <vt:lpstr>Service performance test</vt:lpstr>
      <vt:lpstr>Extension Designer</vt:lpstr>
      <vt:lpstr>Extensibility</vt:lpstr>
      <vt:lpstr>Integrated tools</vt:lpstr>
      <vt:lpstr>Continues integration / Continues deployment</vt:lpstr>
      <vt:lpstr>Resources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Huaxing YUAN</dc:creator>
  <cp:lastModifiedBy>Huaxing YUAN</cp:lastModifiedBy>
  <cp:revision>176</cp:revision>
  <dcterms:created xsi:type="dcterms:W3CDTF">2014-02-17T20:08:56Z</dcterms:created>
  <dcterms:modified xsi:type="dcterms:W3CDTF">2019-07-04T21:53:51Z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